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72" r:id="rId5"/>
    <p:sldId id="258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1" r:id="rId21"/>
    <p:sldId id="352" r:id="rId22"/>
    <p:sldId id="353" r:id="rId23"/>
    <p:sldId id="354" r:id="rId24"/>
    <p:sldId id="355" r:id="rId25"/>
    <p:sldId id="350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8" r:id="rId38"/>
    <p:sldId id="371" r:id="rId39"/>
    <p:sldId id="372" r:id="rId40"/>
    <p:sldId id="373" r:id="rId41"/>
    <p:sldId id="374" r:id="rId42"/>
    <p:sldId id="370" r:id="rId43"/>
    <p:sldId id="375" r:id="rId44"/>
    <p:sldId id="376" r:id="rId45"/>
    <p:sldId id="369" r:id="rId46"/>
    <p:sldId id="37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334" r:id="rId6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2D97"/>
    <a:srgbClr val="4A206A"/>
    <a:srgbClr val="8A6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27" autoAdjust="0"/>
    <p:restoredTop sz="94492" autoAdjust="0"/>
  </p:normalViewPr>
  <p:slideViewPr>
    <p:cSldViewPr>
      <p:cViewPr varScale="1">
        <p:scale>
          <a:sx n="80" d="100"/>
          <a:sy n="80" d="100"/>
        </p:scale>
        <p:origin x="163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1/25/2025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1/25/2025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4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0503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5B027-8230-4CA9-B030-A32CFBBF06C6}" type="datetime1">
              <a:rPr lang="en-US" smtClean="0"/>
              <a:t>1/25/2025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2F0D-02AF-46ED-8A27-FBB87FE27549}" type="datetime1">
              <a:rPr lang="en-US" smtClean="0"/>
              <a:t>1/25/2025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7777-1304-4ED4-AFCA-9F3DD1C2330F}" type="datetime1">
              <a:rPr lang="en-US" smtClean="0"/>
              <a:t>1/25/2025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900336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9751060" cy="50405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Georgia" panose="02040502050405020303" pitchFamily="18" charset="0"/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043" y="6381328"/>
            <a:ext cx="8288401" cy="180976"/>
          </a:xfrm>
        </p:spPr>
        <p:txBody>
          <a:bodyPr/>
          <a:lstStyle>
            <a:lvl1pPr>
              <a:defRPr>
                <a:solidFill>
                  <a:srgbClr val="4A206A"/>
                </a:solidFill>
                <a:latin typeface="Bodoni MT" panose="02070603080606020203" pitchFamily="18" charset="0"/>
              </a:defRPr>
            </a:lvl1pPr>
          </a:lstStyle>
          <a:p>
            <a:r>
              <a:rPr lang="en-US" dirty="0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21073" y="6381328"/>
            <a:ext cx="1422030" cy="180976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41C46A4F-9AE2-4997-9303-702592667B17}" type="datetime1">
              <a:rPr lang="en-US" smtClean="0"/>
              <a:pPr/>
              <a:t>1/25/2025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4676" y="6381328"/>
            <a:ext cx="812588" cy="180976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fld id="{34C99D79-8A4B-4031-B1E0-AF26F8EDF2B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1879-7CAB-46C5-8FD3-1A3C7C0EF581}" type="datetime1">
              <a:rPr lang="en-US" smtClean="0"/>
              <a:t>1/25/2025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D1F5-5371-4452-B08C-C6B969AC6D5F}" type="datetime1">
              <a:rPr lang="en-US" smtClean="0"/>
              <a:t>1/25/2025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15AE-4DD7-4660-8F83-34F5753ED6FC}" type="datetime1">
              <a:rPr lang="en-US" smtClean="0"/>
              <a:t>1/25/2025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67E1-5669-46B4-81A2-DDF9A9702C7C}" type="datetime1">
              <a:rPr lang="en-US" smtClean="0"/>
              <a:t>1/25/2025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F3EF-2E02-4034-8ECE-4FD358A2E221}" type="datetime1">
              <a:rPr lang="en-US" smtClean="0"/>
              <a:t>1/25/2025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9085-7EB4-45BC-AE14-BF804F8F70FA}" type="datetime1">
              <a:rPr lang="en-US" smtClean="0"/>
              <a:t>1/25/2025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E62C7-4086-4122-8BAF-94B398AC2A0C}" type="datetime1">
              <a:rPr lang="en-US" smtClean="0"/>
              <a:t>1/25/2025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A1C346F-78B5-44D3-8C13-231D1FC5F03D}" type="datetime1">
              <a:rPr lang="en-US" smtClean="0"/>
              <a:t>1/25/2025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kaggle.com/datasets/himanshupoddar/zomato-bangalore-restaurants?resource=dow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0C7600-5BA8-4A54-887F-74AF8775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980728"/>
            <a:ext cx="6768752" cy="4032448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Module  3:</a:t>
            </a:r>
            <a:r>
              <a:rPr lang="en-US" b="1" dirty="0" smtClean="0">
                <a:solidFill>
                  <a:srgbClr val="FFFF00"/>
                </a:solidFill>
                <a:latin typeface="Book Antiqua" panose="02040602050305030304" pitchFamily="18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Book Antiqua" panose="02040602050305030304" pitchFamily="18" charset="0"/>
              </a:rPr>
            </a:br>
            <a:r>
              <a:rPr lang="en-US" sz="4400" b="1" dirty="0" smtClean="0">
                <a:latin typeface="Arial Black" panose="020B0A04020102020204" pitchFamily="34" charset="0"/>
              </a:rPr>
              <a:t>NoSQL Big Data Management</a:t>
            </a:r>
            <a:endParaRPr lang="en-US" sz="4800" b="1" dirty="0">
              <a:latin typeface="Arial Black" panose="020B0A040201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1</a:t>
            </a:fld>
            <a:endParaRPr lang="en-IN"/>
          </a:p>
        </p:txBody>
      </p:sp>
      <p:pic>
        <p:nvPicPr>
          <p:cNvPr id="3" name="Picture 2" descr="Big Data and NoSQL Databases: A Comprehensive Over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3288" r="12700" b="14607"/>
          <a:stretch/>
        </p:blipFill>
        <p:spPr bwMode="auto">
          <a:xfrm>
            <a:off x="7246539" y="0"/>
            <a:ext cx="4942286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29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Emergence of 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</a:t>
            </a:r>
            <a:r>
              <a:rPr lang="en-US" dirty="0"/>
              <a:t>term “NoSQL” first made its appearance in the late 90s as the name </a:t>
            </a:r>
            <a:r>
              <a:rPr lang="en-US" dirty="0" smtClean="0"/>
              <a:t>of an </a:t>
            </a:r>
            <a:r>
              <a:rPr lang="en-US" dirty="0"/>
              <a:t>open-source relational database [</a:t>
            </a:r>
            <a:r>
              <a:rPr lang="en-US" dirty="0" err="1"/>
              <a:t>Strozzi</a:t>
            </a:r>
            <a:r>
              <a:rPr lang="en-US" dirty="0"/>
              <a:t> NoSQL</a:t>
            </a:r>
            <a:r>
              <a:rPr lang="en-US" dirty="0" smtClean="0"/>
              <a:t>].</a:t>
            </a:r>
          </a:p>
          <a:p>
            <a:r>
              <a:rPr lang="en-US" dirty="0"/>
              <a:t>Led by Carlo </a:t>
            </a:r>
            <a:r>
              <a:rPr lang="en-US" dirty="0" err="1"/>
              <a:t>Strozzi</a:t>
            </a:r>
            <a:r>
              <a:rPr lang="en-US" dirty="0"/>
              <a:t>, this database stores </a:t>
            </a:r>
            <a:r>
              <a:rPr lang="en-US" dirty="0" smtClean="0"/>
              <a:t>its tables </a:t>
            </a:r>
            <a:r>
              <a:rPr lang="en-US" dirty="0"/>
              <a:t>as ASCII files, each tuple represented by a line with fields separated by tabs. </a:t>
            </a:r>
            <a:endParaRPr lang="en-US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name </a:t>
            </a:r>
            <a:r>
              <a:rPr lang="en-US" b="1" dirty="0" smtClean="0"/>
              <a:t>comes from </a:t>
            </a:r>
            <a:r>
              <a:rPr lang="en-US" b="1" dirty="0"/>
              <a:t>the fact that the database doesn’t use SQL as a query </a:t>
            </a:r>
            <a:r>
              <a:rPr lang="en-US" b="1" dirty="0" smtClean="0"/>
              <a:t>language</a:t>
            </a:r>
            <a:r>
              <a:rPr lang="en-US" dirty="0" smtClean="0"/>
              <a:t>.</a:t>
            </a:r>
          </a:p>
          <a:p>
            <a:r>
              <a:rPr lang="en-US" dirty="0"/>
              <a:t>Cassandra’s CQL is like this—“exactly like SQL (except where it’s not</a:t>
            </a:r>
            <a:r>
              <a:rPr lang="en-US" dirty="0" smtClean="0"/>
              <a:t>)”</a:t>
            </a:r>
          </a:p>
          <a:p>
            <a:r>
              <a:rPr lang="en-US" dirty="0"/>
              <a:t>Most NoSQL databases are driven by the need to run on </a:t>
            </a:r>
            <a:r>
              <a:rPr lang="en-US" dirty="0" smtClean="0"/>
              <a:t>clusters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Graph databases </a:t>
            </a:r>
            <a:r>
              <a:rPr lang="en-US" dirty="0"/>
              <a:t>are one style of NoSQL databases </a:t>
            </a:r>
            <a:r>
              <a:rPr lang="en-US" dirty="0" smtClean="0"/>
              <a:t>- </a:t>
            </a:r>
            <a:r>
              <a:rPr lang="en-US" dirty="0"/>
              <a:t>uses a distribution model similar to </a:t>
            </a:r>
            <a:r>
              <a:rPr lang="en-US" dirty="0" smtClean="0"/>
              <a:t>relational databases </a:t>
            </a:r>
            <a:r>
              <a:rPr lang="en-US" dirty="0"/>
              <a:t>but offers a different data model that makes it better at handling data with </a:t>
            </a:r>
            <a:r>
              <a:rPr lang="en-US" dirty="0" smtClean="0"/>
              <a:t>complex relationships.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4" y="1200116"/>
            <a:ext cx="4664352" cy="5052465"/>
          </a:xfrm>
        </p:spPr>
        <p:txBody>
          <a:bodyPr/>
          <a:lstStyle/>
          <a:p>
            <a:r>
              <a:rPr lang="en-US" dirty="0"/>
              <a:t>NoSQL databases are generally based on the needs of the early 21st century web </a:t>
            </a:r>
            <a:r>
              <a:rPr lang="en-US" dirty="0" smtClean="0"/>
              <a:t>estates</a:t>
            </a:r>
          </a:p>
          <a:p>
            <a:r>
              <a:rPr lang="en-US" dirty="0"/>
              <a:t>NoSQL databases operate without a </a:t>
            </a:r>
            <a:r>
              <a:rPr lang="en-US" dirty="0" smtClean="0"/>
              <a:t>schema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5157"/>
            <a:ext cx="5390023" cy="61074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84538" y="3413057"/>
            <a:ext cx="1732656" cy="467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Rectangle 9"/>
          <p:cNvSpPr/>
          <p:nvPr/>
        </p:nvSpPr>
        <p:spPr>
          <a:xfrm>
            <a:off x="8826268" y="4628396"/>
            <a:ext cx="1732656" cy="467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59225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NoSQL?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first hear “NoSQL,” an immediate question is what does it stand for—a “no” to SQL?</a:t>
            </a:r>
          </a:p>
          <a:p>
            <a:r>
              <a:rPr lang="en-US" dirty="0"/>
              <a:t>Most people who talk about NoSQL say that it really means “Not Only SQL,” but this </a:t>
            </a:r>
            <a:r>
              <a:rPr lang="en-US" dirty="0" smtClean="0"/>
              <a:t>interpretation has </a:t>
            </a:r>
            <a:r>
              <a:rPr lang="en-US" dirty="0"/>
              <a:t>a couple of </a:t>
            </a:r>
            <a:r>
              <a:rPr lang="en-US" dirty="0" smtClean="0"/>
              <a:t>problems</a:t>
            </a:r>
            <a:r>
              <a:rPr lang="en-US" dirty="0"/>
              <a:t> </a:t>
            </a:r>
            <a:endParaRPr lang="en-US" dirty="0" smtClean="0"/>
          </a:p>
          <a:p>
            <a:pPr algn="just"/>
            <a:r>
              <a:rPr lang="en-US" b="1" dirty="0" smtClean="0"/>
              <a:t>polyglot persistence - </a:t>
            </a:r>
            <a:r>
              <a:rPr lang="en-US" b="1" dirty="0"/>
              <a:t>Polyglot Persistence </a:t>
            </a:r>
            <a:r>
              <a:rPr lang="en-US" b="1" dirty="0" smtClean="0"/>
              <a:t>means </a:t>
            </a:r>
            <a:r>
              <a:rPr lang="en-US" b="1" dirty="0"/>
              <a:t>that when storing data, it is </a:t>
            </a:r>
            <a:r>
              <a:rPr lang="en-US" b="1" dirty="0">
                <a:solidFill>
                  <a:srgbClr val="0070C0"/>
                </a:solidFill>
              </a:rPr>
              <a:t>best to use multiple data storage technologies</a:t>
            </a:r>
            <a:r>
              <a:rPr lang="en-US" b="1" dirty="0"/>
              <a:t>, chosen based upon the way data is being used by individual applications or components of a single application.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5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9" y="1186414"/>
            <a:ext cx="8600951" cy="482763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9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Web Services for Polyglot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101" y="1168226"/>
            <a:ext cx="4100972" cy="5052465"/>
          </a:xfrm>
        </p:spPr>
        <p:txBody>
          <a:bodyPr/>
          <a:lstStyle/>
          <a:p>
            <a:r>
              <a:rPr lang="en-US" dirty="0"/>
              <a:t>With an application that uses many types of data, a web service can be created to send the data request to the appropriate database: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258" y="1156571"/>
            <a:ext cx="5015570" cy="516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8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should NoSQL be used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Fast-paced Agile development</a:t>
            </a:r>
          </a:p>
          <a:p>
            <a:r>
              <a:rPr lang="en-US" sz="3599" dirty="0"/>
              <a:t>Storage of structured and semi-structured data</a:t>
            </a:r>
          </a:p>
          <a:p>
            <a:r>
              <a:rPr lang="en-US" sz="3599" dirty="0"/>
              <a:t>Huge volumes of data</a:t>
            </a:r>
          </a:p>
          <a:p>
            <a:r>
              <a:rPr lang="en-US" sz="3599" dirty="0"/>
              <a:t>Requirements for scale-out architecture</a:t>
            </a:r>
          </a:p>
          <a:p>
            <a:r>
              <a:rPr lang="en-US" sz="3599" dirty="0"/>
              <a:t>Modern application paradigms like micro-services and real-time streaming</a:t>
            </a:r>
          </a:p>
          <a:p>
            <a:endParaRPr lang="en-US" sz="3599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2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Theorem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Brewer's CAP </a:t>
            </a:r>
            <a:r>
              <a:rPr lang="en-US" dirty="0" smtClean="0"/>
              <a:t>(</a:t>
            </a:r>
            <a:r>
              <a:rPr lang="en-US" b="1" u="sng" dirty="0"/>
              <a:t>C</a:t>
            </a:r>
            <a:r>
              <a:rPr lang="en-US" dirty="0" smtClean="0"/>
              <a:t>onsistency</a:t>
            </a:r>
            <a:r>
              <a:rPr lang="en-US" dirty="0"/>
              <a:t>, </a:t>
            </a:r>
            <a:r>
              <a:rPr lang="en-US" u="heavy" dirty="0"/>
              <a:t>Av</a:t>
            </a:r>
            <a:r>
              <a:rPr lang="en-US" dirty="0"/>
              <a:t>ailability and </a:t>
            </a:r>
            <a:r>
              <a:rPr lang="en-US" b="1" u="sng" dirty="0"/>
              <a:t>P</a:t>
            </a:r>
            <a:r>
              <a:rPr lang="en-US" dirty="0" smtClean="0"/>
              <a:t>artition </a:t>
            </a:r>
            <a:r>
              <a:rPr lang="en-US" dirty="0"/>
              <a:t>Tolerance) theorem demonstrates that any distributed system cannot guarantee C, A and P together.</a:t>
            </a:r>
            <a:endParaRPr lang="en-IN" dirty="0"/>
          </a:p>
          <a:p>
            <a:pPr lvl="0"/>
            <a:r>
              <a:rPr lang="en-US" dirty="0"/>
              <a:t>Consistency- All nodes observe the same data at the same time.</a:t>
            </a:r>
            <a:endParaRPr lang="en-IN" dirty="0"/>
          </a:p>
          <a:p>
            <a:pPr lvl="0"/>
            <a:r>
              <a:rPr lang="en-US" dirty="0"/>
              <a:t>Availability- Each request receives a response on success/failure.</a:t>
            </a:r>
            <a:endParaRPr lang="en-IN" dirty="0"/>
          </a:p>
          <a:p>
            <a:pPr lvl="0"/>
            <a:r>
              <a:rPr lang="en-US" dirty="0"/>
              <a:t>Partition Tolerance-The system continues to operate as a whole even in case of message loss, node failure or node not reachable.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50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Theorem in Big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17</a:t>
            </a:fld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1196752"/>
            <a:ext cx="679837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2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Schema-less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Schema </a:t>
            </a:r>
            <a:r>
              <a:rPr lang="en-US" dirty="0" smtClean="0"/>
              <a:t>- structure </a:t>
            </a:r>
            <a:r>
              <a:rPr lang="en-US" dirty="0"/>
              <a:t>for datasets and data structures for storing into the database. </a:t>
            </a:r>
            <a:endParaRPr lang="en-US" dirty="0" smtClean="0"/>
          </a:p>
          <a:p>
            <a:r>
              <a:rPr lang="en-US" dirty="0" smtClean="0"/>
              <a:t>NoSQL </a:t>
            </a:r>
            <a:r>
              <a:rPr lang="en-US" dirty="0"/>
              <a:t>data not necessarily have a fixed table schema. </a:t>
            </a:r>
            <a:endParaRPr lang="en-US" dirty="0" smtClean="0"/>
          </a:p>
          <a:p>
            <a:r>
              <a:rPr lang="en-US" dirty="0" smtClean="0"/>
              <a:t>No Joins </a:t>
            </a:r>
            <a:r>
              <a:rPr lang="en-US" dirty="0"/>
              <a:t>(between distributed datasets).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cluster-based highly distributed node manages a single large data store with a NoSQL DB.</a:t>
            </a:r>
            <a:endParaRPr lang="en-IN" dirty="0"/>
          </a:p>
          <a:p>
            <a:r>
              <a:rPr lang="en-US" dirty="0"/>
              <a:t>Data written at one node replicates to multiple nodes. </a:t>
            </a:r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these are identical, fault-tolerant and partitioned into shards.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databases can store and process a set of information on more than one computing nodes.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88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NoSQL Data  Architecture Patterns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4168472" cy="5040560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>
                <a:solidFill>
                  <a:srgbClr val="0070C0"/>
                </a:solidFill>
              </a:rPr>
              <a:t>1.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Key-Value Store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US" dirty="0"/>
              <a:t>A simple string called, key maps to a large data string or BLOB (Basic Large Object). </a:t>
            </a:r>
            <a:endParaRPr lang="en-US" dirty="0" smtClean="0"/>
          </a:p>
          <a:p>
            <a:r>
              <a:rPr lang="en-US" dirty="0" smtClean="0"/>
              <a:t>Key-value </a:t>
            </a:r>
            <a:r>
              <a:rPr lang="en-US" dirty="0"/>
              <a:t>store accesses use a primary key for accessing the values. </a:t>
            </a:r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the store can be easily scaled up for very large data.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concept is similar to a hash table where a unique key points to a particular item(s) of </a:t>
            </a:r>
            <a:r>
              <a:rPr lang="en-US" dirty="0" smtClean="0"/>
              <a:t>data.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88" y="2060848"/>
            <a:ext cx="543000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0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NoSQL Data </a:t>
            </a:r>
            <a:r>
              <a:rPr lang="en-US" b="1" dirty="0" smtClean="0">
                <a:solidFill>
                  <a:srgbClr val="0070C0"/>
                </a:solidFill>
              </a:rPr>
              <a:t>Store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NoSQL </a:t>
            </a:r>
            <a:r>
              <a:rPr lang="en-US" b="1" dirty="0">
                <a:solidFill>
                  <a:srgbClr val="0070C0"/>
                </a:solidFill>
              </a:rPr>
              <a:t>Data Architecture </a:t>
            </a:r>
            <a:r>
              <a:rPr lang="en-US" b="1" dirty="0" smtClean="0">
                <a:solidFill>
                  <a:srgbClr val="0070C0"/>
                </a:solidFill>
              </a:rPr>
              <a:t>Patterns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NoSQL </a:t>
            </a:r>
            <a:r>
              <a:rPr lang="en-US" b="1" dirty="0">
                <a:solidFill>
                  <a:srgbClr val="0070C0"/>
                </a:solidFill>
              </a:rPr>
              <a:t>to Manage Big </a:t>
            </a:r>
            <a:r>
              <a:rPr lang="en-US" b="1" dirty="0" smtClean="0">
                <a:solidFill>
                  <a:srgbClr val="0070C0"/>
                </a:solidFill>
              </a:rPr>
              <a:t>Data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MongoDB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Examples</a:t>
            </a:r>
            <a:endParaRPr lang="en-IN" b="1" dirty="0" smtClean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 key-value </a:t>
            </a:r>
            <a:r>
              <a:rPr lang="en-US" dirty="0" smtClean="0"/>
              <a:t>Store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Store can store any data type in a value </a:t>
            </a:r>
            <a:r>
              <a:rPr lang="en-US" dirty="0" smtClean="0"/>
              <a:t>field.</a:t>
            </a:r>
          </a:p>
          <a:p>
            <a:r>
              <a:rPr lang="en-US" dirty="0"/>
              <a:t>A query just requests the values and returns the values as a single </a:t>
            </a:r>
            <a:r>
              <a:rPr lang="en-US" dirty="0" smtClean="0"/>
              <a:t>item.</a:t>
            </a:r>
          </a:p>
          <a:p>
            <a:pPr lvl="0"/>
            <a:r>
              <a:rPr lang="en-US" dirty="0"/>
              <a:t>Key-value store is eventually consistent.</a:t>
            </a:r>
            <a:endParaRPr lang="en-IN" dirty="0"/>
          </a:p>
          <a:p>
            <a:pPr lvl="0"/>
            <a:r>
              <a:rPr lang="en-US" dirty="0"/>
              <a:t>Key-value data store may be hierarchical or may be ordered key-value store.</a:t>
            </a:r>
            <a:endParaRPr lang="en-IN" dirty="0"/>
          </a:p>
          <a:p>
            <a:pPr lvl="0"/>
            <a:r>
              <a:rPr lang="en-US" dirty="0"/>
              <a:t>Returned values on queries can be used to convert into lists, table­ columns, data-frame fields and columns.</a:t>
            </a:r>
            <a:endParaRPr lang="en-IN" dirty="0"/>
          </a:p>
          <a:p>
            <a:pPr lvl="0"/>
            <a:r>
              <a:rPr lang="en-US" dirty="0"/>
              <a:t>Have (</a:t>
            </a:r>
            <a:r>
              <a:rPr lang="en-US" dirty="0" err="1"/>
              <a:t>i</a:t>
            </a:r>
            <a:r>
              <a:rPr lang="en-US" dirty="0"/>
              <a:t>) scalability, (ii) reliability, (iii) portability and (iv) low operational cost.</a:t>
            </a:r>
            <a:endParaRPr lang="en-IN" dirty="0"/>
          </a:p>
          <a:p>
            <a:r>
              <a:rPr lang="en-US" dirty="0"/>
              <a:t>The key can be synthetic or auto-generated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17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</a:t>
            </a:r>
            <a:r>
              <a:rPr lang="en-US" dirty="0" smtClean="0"/>
              <a:t>Data Store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storage system designed for storing, retrieving and managing document-oriented information, also known as semi-structured data</a:t>
            </a:r>
            <a:r>
              <a:rPr lang="en-US" dirty="0" smtClean="0"/>
              <a:t>.</a:t>
            </a:r>
            <a:endParaRPr lang="en-US" baseline="30000" dirty="0"/>
          </a:p>
          <a:p>
            <a:r>
              <a:rPr lang="en-US" dirty="0" smtClean="0"/>
              <a:t>It is a sub-class of key-value store.</a:t>
            </a:r>
          </a:p>
          <a:p>
            <a:r>
              <a:rPr lang="en-US" dirty="0"/>
              <a:t>The central concept of a document-oriented database is the notion of a </a:t>
            </a:r>
            <a:r>
              <a:rPr lang="en-US" i="1" dirty="0"/>
              <a:t>document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While </a:t>
            </a:r>
            <a:r>
              <a:rPr lang="en-US" dirty="0"/>
              <a:t>each document-oriented database implementation differs on the details of this </a:t>
            </a:r>
            <a:r>
              <a:rPr lang="en-US" dirty="0" smtClean="0"/>
              <a:t>definition – JSON, BSON, XML, etc.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001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>
                <a:solidFill>
                  <a:srgbClr val="0070C0"/>
                </a:solidFill>
              </a:rPr>
              <a:t>One-to-One</a:t>
            </a:r>
            <a:r>
              <a:rPr lang="en-US" dirty="0"/>
              <a:t> Relationships with </a:t>
            </a:r>
            <a:r>
              <a:rPr lang="en-US" dirty="0">
                <a:solidFill>
                  <a:srgbClr val="0070C0"/>
                </a:solidFill>
              </a:rPr>
              <a:t>Embedded </a:t>
            </a:r>
            <a:r>
              <a:rPr lang="en-US" dirty="0" smtClean="0">
                <a:solidFill>
                  <a:srgbClr val="0070C0"/>
                </a:solidFill>
              </a:rPr>
              <a:t>Documents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15075" y="1715510"/>
          <a:ext cx="4544304" cy="4611896"/>
        </p:xfrm>
        <a:graphic>
          <a:graphicData uri="http://schemas.openxmlformats.org/drawingml/2006/table">
            <a:tbl>
              <a:tblPr/>
              <a:tblGrid>
                <a:gridCol w="4544304">
                  <a:extLst>
                    <a:ext uri="{9D8B030D-6E8A-4147-A177-3AD203B41FA5}">
                      <a16:colId xmlns="" xmlns:a16="http://schemas.microsoft.com/office/drawing/2014/main" val="3859866954"/>
                    </a:ext>
                  </a:extLst>
                </a:gridCol>
              </a:tblGrid>
              <a:tr h="31194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>
                          <a:solidFill>
                            <a:srgbClr val="5D6C74"/>
                          </a:solidFill>
                          <a:effectLst/>
                        </a:rPr>
                        <a:t>// patron document</a:t>
                      </a:r>
                      <a:endParaRPr lang="en-US" sz="1600">
                        <a:effectLst/>
                      </a:endParaRP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0309444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{</a:t>
                      </a: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04322706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marL="274320" algn="l" fontAlgn="t"/>
                      <a:r>
                        <a:rPr lang="en-US" sz="1600" dirty="0" smtClean="0">
                          <a:solidFill>
                            <a:srgbClr val="D83713"/>
                          </a:solidFill>
                          <a:effectLst/>
                        </a:rPr>
                        <a:t>_</a:t>
                      </a:r>
                      <a:r>
                        <a:rPr lang="en-US" sz="1600" dirty="0">
                          <a:solidFill>
                            <a:srgbClr val="D83713"/>
                          </a:solidFill>
                          <a:effectLst/>
                        </a:rPr>
                        <a:t>id</a:t>
                      </a:r>
                      <a:r>
                        <a:rPr lang="en-US" sz="1600" dirty="0">
                          <a:effectLst/>
                        </a:rPr>
                        <a:t>: </a:t>
                      </a:r>
                      <a:r>
                        <a:rPr lang="en-US" sz="1600" b="1" dirty="0">
                          <a:solidFill>
                            <a:srgbClr val="12824D"/>
                          </a:solidFill>
                          <a:effectLst/>
                        </a:rPr>
                        <a:t>"joe"</a:t>
                      </a:r>
                      <a:r>
                        <a:rPr lang="en-US" sz="1600" dirty="0">
                          <a:effectLst/>
                        </a:rPr>
                        <a:t>,</a:t>
                      </a: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63089501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marL="274320" algn="l" fontAlgn="t"/>
                      <a:r>
                        <a:rPr lang="en-US" sz="1600" dirty="0" smtClean="0">
                          <a:solidFill>
                            <a:srgbClr val="D83713"/>
                          </a:solidFill>
                          <a:effectLst/>
                        </a:rPr>
                        <a:t>name</a:t>
                      </a:r>
                      <a:r>
                        <a:rPr lang="en-US" sz="1600" dirty="0">
                          <a:effectLst/>
                        </a:rPr>
                        <a:t>: </a:t>
                      </a:r>
                      <a:r>
                        <a:rPr lang="en-US" sz="1600" b="1" dirty="0">
                          <a:solidFill>
                            <a:srgbClr val="12824D"/>
                          </a:solidFill>
                          <a:effectLst/>
                        </a:rPr>
                        <a:t>"Joe </a:t>
                      </a:r>
                      <a:r>
                        <a:rPr lang="en-US" sz="1600" b="1" dirty="0" err="1">
                          <a:solidFill>
                            <a:srgbClr val="12824D"/>
                          </a:solidFill>
                          <a:effectLst/>
                        </a:rPr>
                        <a:t>Bookreader</a:t>
                      </a:r>
                      <a:r>
                        <a:rPr lang="en-US" sz="1600" b="1" dirty="0">
                          <a:solidFill>
                            <a:srgbClr val="12824D"/>
                          </a:solidFill>
                          <a:effectLst/>
                        </a:rPr>
                        <a:t>"</a:t>
                      </a:r>
                      <a:endParaRPr lang="en-US" sz="1600" dirty="0">
                        <a:effectLst/>
                      </a:endParaRP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12966374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}</a:t>
                      </a: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91683420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algn="l" fontAlgn="t"/>
                      <a:endParaRPr lang="en-US" sz="1600" dirty="0">
                        <a:effectLst/>
                      </a:endParaRP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8756602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 dirty="0">
                          <a:solidFill>
                            <a:srgbClr val="5D6C74"/>
                          </a:solidFill>
                          <a:effectLst/>
                        </a:rPr>
                        <a:t>// address document</a:t>
                      </a:r>
                      <a:endParaRPr lang="en-US" sz="1600" dirty="0">
                        <a:effectLst/>
                      </a:endParaRP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5471801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{</a:t>
                      </a: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2432871"/>
                  </a:ext>
                </a:extLst>
              </a:tr>
              <a:tr h="555717">
                <a:tc>
                  <a:txBody>
                    <a:bodyPr/>
                    <a:lstStyle/>
                    <a:p>
                      <a:pPr marL="274320" algn="l" fontAlgn="t"/>
                      <a:r>
                        <a:rPr lang="en-US" sz="1600" dirty="0" err="1">
                          <a:solidFill>
                            <a:srgbClr val="D83713"/>
                          </a:solidFill>
                          <a:effectLst/>
                        </a:rPr>
                        <a:t>patron_id</a:t>
                      </a:r>
                      <a:r>
                        <a:rPr lang="en-US" sz="1600" dirty="0">
                          <a:effectLst/>
                        </a:rPr>
                        <a:t>: </a:t>
                      </a:r>
                      <a:r>
                        <a:rPr lang="en-US" sz="1600" b="1" dirty="0">
                          <a:solidFill>
                            <a:srgbClr val="12824D"/>
                          </a:solidFill>
                          <a:effectLst/>
                        </a:rPr>
                        <a:t>"joe"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i="1" dirty="0">
                          <a:solidFill>
                            <a:srgbClr val="5D6C74"/>
                          </a:solidFill>
                          <a:effectLst/>
                        </a:rPr>
                        <a:t>// reference to </a:t>
                      </a:r>
                      <a:r>
                        <a:rPr lang="en-US" sz="1600" i="1" dirty="0" smtClean="0">
                          <a:solidFill>
                            <a:srgbClr val="5D6C74"/>
                          </a:solidFill>
                          <a:effectLst/>
                        </a:rPr>
                        <a:t>patron document</a:t>
                      </a:r>
                      <a:endParaRPr lang="en-US" sz="1600" dirty="0">
                        <a:effectLst/>
                      </a:endParaRP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0548814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marL="274320" algn="l" fontAlgn="t"/>
                      <a:r>
                        <a:rPr lang="en-US" sz="1600" dirty="0">
                          <a:solidFill>
                            <a:srgbClr val="D83713"/>
                          </a:solidFill>
                          <a:effectLst/>
                        </a:rPr>
                        <a:t>street</a:t>
                      </a:r>
                      <a:r>
                        <a:rPr lang="en-US" sz="1600" dirty="0">
                          <a:effectLst/>
                        </a:rPr>
                        <a:t>: </a:t>
                      </a:r>
                      <a:r>
                        <a:rPr lang="en-US" sz="1600" b="1" dirty="0">
                          <a:solidFill>
                            <a:srgbClr val="12824D"/>
                          </a:solidFill>
                          <a:effectLst/>
                        </a:rPr>
                        <a:t>"123 Fake Street"</a:t>
                      </a:r>
                      <a:r>
                        <a:rPr lang="en-US" sz="1600" dirty="0">
                          <a:effectLst/>
                        </a:rPr>
                        <a:t>,</a:t>
                      </a: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3682906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marL="274320" algn="l" fontAlgn="t"/>
                      <a:r>
                        <a:rPr lang="en-US" sz="1600" dirty="0">
                          <a:solidFill>
                            <a:srgbClr val="D83713"/>
                          </a:solidFill>
                          <a:effectLst/>
                        </a:rPr>
                        <a:t>city</a:t>
                      </a:r>
                      <a:r>
                        <a:rPr lang="en-US" sz="1600" dirty="0">
                          <a:effectLst/>
                        </a:rPr>
                        <a:t>: </a:t>
                      </a:r>
                      <a:r>
                        <a:rPr lang="en-US" sz="1600" b="1" dirty="0">
                          <a:solidFill>
                            <a:srgbClr val="12824D"/>
                          </a:solidFill>
                          <a:effectLst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12824D"/>
                          </a:solidFill>
                          <a:effectLst/>
                        </a:rPr>
                        <a:t>Faketon</a:t>
                      </a:r>
                      <a:r>
                        <a:rPr lang="en-US" sz="1600" b="1" dirty="0">
                          <a:solidFill>
                            <a:srgbClr val="12824D"/>
                          </a:solidFill>
                          <a:effectLst/>
                        </a:rPr>
                        <a:t>"</a:t>
                      </a:r>
                      <a:r>
                        <a:rPr lang="en-US" sz="1600" dirty="0">
                          <a:effectLst/>
                        </a:rPr>
                        <a:t>,</a:t>
                      </a: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8366145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marL="274320" algn="l" fontAlgn="t"/>
                      <a:r>
                        <a:rPr lang="en-US" sz="1600" dirty="0">
                          <a:solidFill>
                            <a:srgbClr val="D83713"/>
                          </a:solidFill>
                          <a:effectLst/>
                        </a:rPr>
                        <a:t>state</a:t>
                      </a:r>
                      <a:r>
                        <a:rPr lang="en-US" sz="1600" dirty="0">
                          <a:effectLst/>
                        </a:rPr>
                        <a:t>: </a:t>
                      </a:r>
                      <a:r>
                        <a:rPr lang="en-US" sz="1600" b="1" dirty="0">
                          <a:solidFill>
                            <a:srgbClr val="12824D"/>
                          </a:solidFill>
                          <a:effectLst/>
                        </a:rPr>
                        <a:t>"MA"</a:t>
                      </a:r>
                      <a:r>
                        <a:rPr lang="en-US" sz="1600" dirty="0">
                          <a:effectLst/>
                        </a:rPr>
                        <a:t>,</a:t>
                      </a: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1592464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marL="274320" algn="l" fontAlgn="t"/>
                      <a:r>
                        <a:rPr lang="en-US" sz="1600" dirty="0">
                          <a:solidFill>
                            <a:srgbClr val="D83713"/>
                          </a:solidFill>
                          <a:effectLst/>
                        </a:rPr>
                        <a:t>zip</a:t>
                      </a:r>
                      <a:r>
                        <a:rPr lang="en-US" sz="1600" dirty="0">
                          <a:effectLst/>
                        </a:rPr>
                        <a:t>: </a:t>
                      </a:r>
                      <a:r>
                        <a:rPr lang="en-US" sz="1600" b="1" dirty="0">
                          <a:solidFill>
                            <a:srgbClr val="12824D"/>
                          </a:solidFill>
                          <a:effectLst/>
                        </a:rPr>
                        <a:t>"12345"</a:t>
                      </a:r>
                      <a:endParaRPr lang="en-US" sz="1600" dirty="0">
                        <a:effectLst/>
                      </a:endParaRP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2370060"/>
                  </a:ext>
                </a:extLst>
              </a:tr>
              <a:tr h="31194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}</a:t>
                      </a:r>
                    </a:p>
                  </a:txBody>
                  <a:tcPr marL="75738" marR="75738" marT="34082" marB="340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7634189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090498" y="1578988"/>
            <a:ext cx="4655847" cy="31692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999" dirty="0"/>
              <a:t>{</a:t>
            </a:r>
          </a:p>
          <a:p>
            <a:r>
              <a:rPr lang="en-US" sz="1999" dirty="0"/>
              <a:t>   _id: "joe",</a:t>
            </a:r>
          </a:p>
          <a:p>
            <a:r>
              <a:rPr lang="en-US" sz="1999" dirty="0"/>
              <a:t>   name: "Joe </a:t>
            </a:r>
            <a:r>
              <a:rPr lang="en-US" sz="1999" dirty="0" err="1"/>
              <a:t>Bookreader</a:t>
            </a:r>
            <a:r>
              <a:rPr lang="en-US" sz="1999" dirty="0"/>
              <a:t>",</a:t>
            </a:r>
          </a:p>
          <a:p>
            <a:r>
              <a:rPr lang="en-US" sz="1999" dirty="0"/>
              <a:t>   address: {</a:t>
            </a:r>
          </a:p>
          <a:p>
            <a:r>
              <a:rPr lang="en-US" sz="1999" dirty="0"/>
              <a:t>              street: "123 Fake Street",</a:t>
            </a:r>
          </a:p>
          <a:p>
            <a:r>
              <a:rPr lang="en-US" sz="1999" dirty="0"/>
              <a:t>              city: "</a:t>
            </a:r>
            <a:r>
              <a:rPr lang="en-US" sz="1999" dirty="0" err="1"/>
              <a:t>Faketon</a:t>
            </a:r>
            <a:r>
              <a:rPr lang="en-US" sz="1999" dirty="0"/>
              <a:t>",</a:t>
            </a:r>
          </a:p>
          <a:p>
            <a:r>
              <a:rPr lang="en-US" sz="1999" dirty="0"/>
              <a:t>              state: "MA",</a:t>
            </a:r>
          </a:p>
          <a:p>
            <a:r>
              <a:rPr lang="en-US" sz="1999" dirty="0"/>
              <a:t>              zip: "12345"</a:t>
            </a:r>
          </a:p>
          <a:p>
            <a:r>
              <a:rPr lang="en-US" sz="1999" dirty="0"/>
              <a:t>      }</a:t>
            </a:r>
          </a:p>
          <a:p>
            <a:r>
              <a:rPr lang="en-US" sz="1999" dirty="0"/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33010" y="4796105"/>
            <a:ext cx="6727336" cy="16312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If the address data is frequently retrieved with the name information</a:t>
            </a:r>
            <a:r>
              <a:rPr lang="en-US" sz="2000" dirty="0" smtClean="0"/>
              <a:t>, then </a:t>
            </a:r>
            <a:r>
              <a:rPr lang="en-US" sz="2000" dirty="0"/>
              <a:t>with referencing, your application needs to issue multiple queries to resolve the reference. </a:t>
            </a:r>
          </a:p>
          <a:p>
            <a:r>
              <a:rPr lang="en-US" sz="2000" b="1" i="1" dirty="0">
                <a:solidFill>
                  <a:srgbClr val="0070C0"/>
                </a:solidFill>
              </a:rPr>
              <a:t>The better data model would be to embed the address data in the patron data</a:t>
            </a:r>
          </a:p>
        </p:txBody>
      </p:sp>
    </p:spTree>
    <p:extLst>
      <p:ext uri="{BB962C8B-B14F-4D97-AF65-F5344CB8AC3E}">
        <p14:creationId xmlns:p14="http://schemas.microsoft.com/office/powerpoint/2010/main" val="102977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Document Architecture Pattern and Discovering Hierarchical Structure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23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0" y="2132856"/>
            <a:ext cx="534427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and JSON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24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772816"/>
            <a:ext cx="8125959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Tabular </a:t>
            </a:r>
            <a:r>
              <a:rPr lang="en-US" dirty="0" smtClean="0"/>
              <a:t>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 stores use rows and columns. </a:t>
            </a:r>
            <a:endParaRPr lang="en-US" dirty="0" smtClean="0"/>
          </a:p>
          <a:p>
            <a:r>
              <a:rPr lang="en-US" dirty="0" smtClean="0"/>
              <a:t>Row-head </a:t>
            </a:r>
            <a:r>
              <a:rPr lang="en-US" dirty="0"/>
              <a:t>field may be used as a key which access and retrieves multiple values from the successive columns in that row.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OLTP is fast on in-memory row-format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Oracle, MySQL, etc.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23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Column Family </a:t>
            </a:r>
            <a:r>
              <a:rPr lang="en-US" dirty="0" smtClean="0"/>
              <a:t>Data Store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has </a:t>
            </a:r>
            <a:r>
              <a:rPr lang="en-US" dirty="0"/>
              <a:t>a group of columns as a column family.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combination of row-head, column-family head and table­ column head can also be a key to access a field in a column of the table during querying. </a:t>
            </a:r>
            <a:endParaRPr lang="en-US" dirty="0" smtClean="0"/>
          </a:p>
          <a:p>
            <a:r>
              <a:rPr lang="en-US" dirty="0"/>
              <a:t>All values in successive fields in a column consisting of multiple rows save at consecutive memory addresses.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enables fast accesses during in-memory </a:t>
            </a:r>
            <a:r>
              <a:rPr lang="en-US" dirty="0" smtClean="0"/>
              <a:t>analytics.</a:t>
            </a:r>
          </a:p>
          <a:p>
            <a:r>
              <a:rPr lang="en-US" dirty="0"/>
              <a:t>Examples of columnar family data stores are </a:t>
            </a:r>
            <a:r>
              <a:rPr lang="en-US" dirty="0" err="1"/>
              <a:t>HBase</a:t>
            </a:r>
            <a:r>
              <a:rPr lang="en-US" dirty="0"/>
              <a:t>, </a:t>
            </a:r>
            <a:r>
              <a:rPr lang="en-US" dirty="0" err="1"/>
              <a:t>BigTable</a:t>
            </a:r>
            <a:r>
              <a:rPr lang="en-US" dirty="0"/>
              <a:t>, </a:t>
            </a:r>
            <a:r>
              <a:rPr lang="en-US" dirty="0" err="1"/>
              <a:t>HyperTable</a:t>
            </a:r>
            <a:r>
              <a:rPr lang="en-US" dirty="0"/>
              <a:t> and </a:t>
            </a:r>
            <a:r>
              <a:rPr lang="en-US" dirty="0" smtClean="0"/>
              <a:t>Cassandra.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853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 for  a  large number of ACVMs with an ACVM_ID each, store in column 1.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for each day sales at each ACVM for KitKat, Milk, Fruit and  Nuts,  Nougat  and Oreo store in Columns 2 to  6. 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row has six cells (ID +five sales  data</a:t>
            </a:r>
            <a:r>
              <a:rPr lang="en-US" dirty="0" smtClean="0"/>
              <a:t>).</a:t>
            </a:r>
          </a:p>
          <a:p>
            <a:r>
              <a:rPr lang="en-US" dirty="0"/>
              <a:t>How do the column key values store in memory</a:t>
            </a:r>
            <a:r>
              <a:rPr lang="en-US" dirty="0" smtClean="0"/>
              <a:t>?</a:t>
            </a:r>
          </a:p>
          <a:p>
            <a:r>
              <a:rPr lang="en-US" dirty="0"/>
              <a:t>How do the values store in the memory in columnar storage format?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041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28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223" y="0"/>
            <a:ext cx="5554337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502124" y="1556792"/>
            <a:ext cx="276632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18883" y="1613297"/>
            <a:ext cx="2630848" cy="461665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keys</a:t>
            </a:r>
            <a:r>
              <a:rPr lang="en-US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row</a:t>
            </a:r>
            <a:r>
              <a:rPr lang="en-US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groups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174072" y="2520478"/>
            <a:ext cx="2752035" cy="461665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two</a:t>
            </a:r>
            <a:r>
              <a:rPr lang="en-US" spc="-1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column</a:t>
            </a:r>
            <a:r>
              <a:rPr lang="en-US" spc="-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families</a:t>
            </a:r>
            <a:r>
              <a:rPr lang="en-US" spc="-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749042" y="793974"/>
            <a:ext cx="3353482" cy="186724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777363" y="793974"/>
            <a:ext cx="5034271" cy="201509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7577" y="5661383"/>
            <a:ext cx="3456384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keys for column</a:t>
            </a:r>
            <a:r>
              <a:rPr lang="en-US" spc="-9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families</a:t>
            </a:r>
            <a:r>
              <a:rPr lang="en-US" spc="-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000840" y="5892215"/>
            <a:ext cx="1805540" cy="417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5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Data </a:t>
            </a:r>
            <a:r>
              <a:rPr lang="en-US" dirty="0" smtClean="0"/>
              <a:t>Store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object store refers to a repository which stores the:</a:t>
            </a:r>
            <a:endParaRPr lang="en-IN" sz="1800" dirty="0"/>
          </a:p>
          <a:p>
            <a:pPr lvl="1"/>
            <a:r>
              <a:rPr lang="en-US" dirty="0"/>
              <a:t>Objects (such as files, images, documents, folders, and business reports)</a:t>
            </a:r>
            <a:endParaRPr lang="en-IN" dirty="0"/>
          </a:p>
          <a:p>
            <a:pPr lvl="1"/>
            <a:r>
              <a:rPr lang="en-US" dirty="0"/>
              <a:t>System metadata which provides information such as filename, </a:t>
            </a:r>
            <a:r>
              <a:rPr lang="en-US" dirty="0" err="1"/>
              <a:t>creation_date</a:t>
            </a:r>
            <a:r>
              <a:rPr lang="en-US" dirty="0"/>
              <a:t>, </a:t>
            </a:r>
            <a:r>
              <a:rPr lang="en-US" dirty="0" err="1"/>
              <a:t>last_modified</a:t>
            </a:r>
            <a:r>
              <a:rPr lang="en-US" dirty="0"/>
              <a:t>, </a:t>
            </a:r>
            <a:r>
              <a:rPr lang="en-US" dirty="0" err="1"/>
              <a:t>language_used</a:t>
            </a:r>
            <a:r>
              <a:rPr lang="en-US" dirty="0"/>
              <a:t> (such as Java, C, C#, C++, Smalltalk, Python), </a:t>
            </a:r>
            <a:r>
              <a:rPr lang="en-US" dirty="0" err="1"/>
              <a:t>access_permissions</a:t>
            </a:r>
            <a:r>
              <a:rPr lang="en-US" dirty="0"/>
              <a:t>, supported query languages)</a:t>
            </a:r>
            <a:endParaRPr lang="en-IN" dirty="0"/>
          </a:p>
          <a:p>
            <a:pPr lvl="1"/>
            <a:r>
              <a:rPr lang="en-US" dirty="0"/>
              <a:t>Custom metadata which provides information, such as subject, category, sharing permissions</a:t>
            </a:r>
            <a:r>
              <a:rPr lang="en-US" dirty="0" smtClean="0"/>
              <a:t>.</a:t>
            </a:r>
          </a:p>
          <a:p>
            <a:r>
              <a:rPr lang="en-US" dirty="0"/>
              <a:t>Amazon S3 and Microsoft Azure BLOB support the Object Store.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topic 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more options that ever when building database applications. Good designers will select the right system for the project. </a:t>
            </a:r>
            <a:endParaRPr lang="en-US" dirty="0" smtClean="0"/>
          </a:p>
          <a:p>
            <a:r>
              <a:rPr lang="en-US" dirty="0" smtClean="0"/>
              <a:t>This topic will </a:t>
            </a:r>
            <a:r>
              <a:rPr lang="en-US" dirty="0"/>
              <a:t>improve your development skills and provide experience with many different data systems. </a:t>
            </a:r>
            <a:endParaRPr lang="en-US" dirty="0" smtClean="0"/>
          </a:p>
          <a:p>
            <a:r>
              <a:rPr lang="en-US" dirty="0" smtClean="0"/>
              <a:t>Database </a:t>
            </a:r>
            <a:r>
              <a:rPr lang="en-US" dirty="0"/>
              <a:t>systems management is a major research and commercial field. 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potential to produce new and exciting applications or research contributions is high. The group assignments will make you a better team member and </a:t>
            </a:r>
            <a:r>
              <a:rPr lang="en-US" dirty="0" smtClean="0"/>
              <a:t>communicator.</a:t>
            </a:r>
          </a:p>
          <a:p>
            <a:r>
              <a:rPr lang="en-US" dirty="0" smtClean="0"/>
              <a:t>Data Engineering…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</a:t>
            </a:r>
            <a:r>
              <a:rPr lang="en-US" dirty="0" smtClean="0">
                <a:latin typeface="Book Antiqua" panose="02040602050305030304" pitchFamily="18" charset="0"/>
              </a:rPr>
              <a:t>S3</a:t>
            </a:r>
            <a:endParaRPr lang="en-IN" dirty="0"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Simple Storage Service (Amazon S3) is an object storage service that offers industry-leading scalability, data availability, security, and performance. </a:t>
            </a:r>
            <a:endParaRPr lang="en-US" dirty="0" smtClean="0"/>
          </a:p>
          <a:p>
            <a:r>
              <a:rPr lang="en-US" dirty="0" smtClean="0"/>
              <a:t>Amazon </a:t>
            </a:r>
            <a:r>
              <a:rPr lang="en-US" dirty="0"/>
              <a:t>S3 </a:t>
            </a:r>
            <a:r>
              <a:rPr lang="en-US" dirty="0" smtClean="0"/>
              <a:t>is used to </a:t>
            </a:r>
            <a:r>
              <a:rPr lang="en-US" dirty="0"/>
              <a:t>store and protect any amount of data for a range of use cases, such as 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data lakes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Websites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mobile applications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backup </a:t>
            </a:r>
            <a:r>
              <a:rPr lang="en-US" dirty="0"/>
              <a:t>and </a:t>
            </a:r>
            <a:r>
              <a:rPr lang="en-US" dirty="0" smtClean="0"/>
              <a:t>restore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Archive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enterprise applications</a:t>
            </a:r>
          </a:p>
          <a:p>
            <a:pPr lvl="1">
              <a:spcBef>
                <a:spcPts val="0"/>
              </a:spcBef>
            </a:pP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big </a:t>
            </a:r>
            <a:r>
              <a:rPr lang="en-US" dirty="0"/>
              <a:t>data analytics. 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45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services offered by Amazon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31</a:t>
            </a:fld>
            <a:endParaRPr lang="en-IN" dirty="0"/>
          </a:p>
        </p:txBody>
      </p:sp>
      <p:pic>
        <p:nvPicPr>
          <p:cNvPr id="1026" name="Picture 2" descr="Storage services offered by Amaz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086" y="1484784"/>
            <a:ext cx="9264607" cy="39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0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AWS </a:t>
            </a:r>
            <a:r>
              <a:rPr lang="en-IN" dirty="0"/>
              <a:t>Buckets and </a:t>
            </a:r>
            <a:r>
              <a:rPr lang="en-IN" dirty="0" smtClean="0"/>
              <a:t>Objects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object consists of data, key (assigned name), and metadata.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bucket is used to store objects.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data is added to a bucket, Amazon S3 creates a unique version ID and allocates it to the object.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32</a:t>
            </a:fld>
            <a:endParaRPr lang="en-IN" dirty="0"/>
          </a:p>
        </p:txBody>
      </p:sp>
      <p:pic>
        <p:nvPicPr>
          <p:cNvPr id="2050" name="Picture 2" descr="Example of an object, bucket, and link add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3356992"/>
            <a:ext cx="85248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67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Storage </a:t>
            </a:r>
            <a:r>
              <a:rPr lang="en-IN" dirty="0"/>
              <a:t>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33</a:t>
            </a:fld>
            <a:endParaRPr lang="en-IN" dirty="0"/>
          </a:p>
        </p:txBody>
      </p:sp>
      <p:pic>
        <p:nvPicPr>
          <p:cNvPr id="3074" name="Picture 2" descr="Storage Cl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412776"/>
            <a:ext cx="11088000" cy="377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5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4" y="1200116"/>
            <a:ext cx="6758420" cy="5052465"/>
          </a:xfrm>
        </p:spPr>
        <p:txBody>
          <a:bodyPr>
            <a:normAutofit/>
          </a:bodyPr>
          <a:lstStyle/>
          <a:p>
            <a:r>
              <a:rPr lang="en-US" dirty="0"/>
              <a:t>Graph databases are </a:t>
            </a:r>
            <a:r>
              <a:rPr lang="en-US" dirty="0" smtClean="0"/>
              <a:t>to </a:t>
            </a:r>
            <a:r>
              <a:rPr lang="en-US" dirty="0"/>
              <a:t>store and navigate relationships. </a:t>
            </a:r>
            <a:endParaRPr lang="en-US" dirty="0" smtClean="0"/>
          </a:p>
          <a:p>
            <a:r>
              <a:rPr lang="en-US" dirty="0" smtClean="0"/>
              <a:t>Graph </a:t>
            </a:r>
            <a:r>
              <a:rPr lang="en-US" dirty="0"/>
              <a:t>databases use nodes to store data entities, and edges to store </a:t>
            </a:r>
            <a:r>
              <a:rPr lang="en-US" b="1" dirty="0">
                <a:solidFill>
                  <a:srgbClr val="0070C0"/>
                </a:solidFill>
              </a:rPr>
              <a:t>relationships</a:t>
            </a:r>
            <a:r>
              <a:rPr lang="en-US" dirty="0"/>
              <a:t> between entities.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edge always has a start node, end node, type, and direction, and an edge can describe parent-child relationships, actions, ownership, and the like.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no limit to the number and kind of relationships a node can have.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28" y="3017127"/>
            <a:ext cx="2831086" cy="31035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773" y="112624"/>
            <a:ext cx="2409952" cy="290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6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828" y="1405287"/>
            <a:ext cx="4781280" cy="5052465"/>
          </a:xfrm>
        </p:spPr>
        <p:txBody>
          <a:bodyPr/>
          <a:lstStyle/>
          <a:p>
            <a:r>
              <a:rPr lang="en-US" dirty="0"/>
              <a:t>Most NoSQL databases were inspired by </a:t>
            </a:r>
            <a:r>
              <a:rPr lang="en-US" dirty="0" smtClean="0"/>
              <a:t>the need </a:t>
            </a:r>
            <a:r>
              <a:rPr lang="en-US" dirty="0"/>
              <a:t>to run on clusters, which led to aggregate-oriented data models of large records with </a:t>
            </a:r>
            <a:r>
              <a:rPr lang="en-US" dirty="0" smtClean="0"/>
              <a:t>simple connections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Graph </a:t>
            </a:r>
            <a:r>
              <a:rPr lang="en-US" dirty="0"/>
              <a:t>databases are motivated by a different frustration with relational databases </a:t>
            </a:r>
            <a:r>
              <a:rPr lang="en-US" dirty="0" smtClean="0"/>
              <a:t>and thus </a:t>
            </a:r>
            <a:r>
              <a:rPr lang="en-US" dirty="0"/>
              <a:t>have an opposite model—small records with complex interconnections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36" y="1185037"/>
            <a:ext cx="5834430" cy="46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6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99" b="1" i="1" dirty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Query: “find the books in the Databases category that are written by someone whom a friend of mine likes.”</a:t>
            </a:r>
          </a:p>
          <a:p>
            <a:r>
              <a:rPr lang="en-US" dirty="0" smtClean="0"/>
              <a:t>Uses cases: </a:t>
            </a:r>
            <a:r>
              <a:rPr lang="en-US" dirty="0"/>
              <a:t>capturing any data consisting of </a:t>
            </a:r>
            <a:r>
              <a:rPr lang="en-US" dirty="0" smtClean="0"/>
              <a:t>complex relationships </a:t>
            </a:r>
            <a:r>
              <a:rPr lang="en-US" dirty="0"/>
              <a:t>such as social networks, product preferences, or eligibility </a:t>
            </a:r>
            <a:r>
              <a:rPr lang="en-US" dirty="0" smtClean="0"/>
              <a:t>rules, fraud detection, etc.</a:t>
            </a:r>
          </a:p>
          <a:p>
            <a:r>
              <a:rPr lang="en-US" dirty="0" smtClean="0"/>
              <a:t>Ex: </a:t>
            </a:r>
            <a:r>
              <a:rPr lang="en-US" dirty="0" err="1" smtClean="0"/>
              <a:t>FlockDB</a:t>
            </a:r>
            <a:r>
              <a:rPr lang="en-US" dirty="0" smtClean="0"/>
              <a:t>, Neo4J</a:t>
            </a:r>
          </a:p>
          <a:p>
            <a:r>
              <a:rPr lang="en-US" dirty="0" smtClean="0"/>
              <a:t>RDBMS – relationships through FK, More Joins, etc.</a:t>
            </a:r>
          </a:p>
          <a:p>
            <a:r>
              <a:rPr lang="en-US" dirty="0" smtClean="0"/>
              <a:t>Graph DB - make </a:t>
            </a:r>
            <a:r>
              <a:rPr lang="en-US" dirty="0"/>
              <a:t>traversal along the relationships </a:t>
            </a:r>
            <a:r>
              <a:rPr lang="en-US" dirty="0" smtClean="0"/>
              <a:t> - very cheap</a:t>
            </a:r>
          </a:p>
          <a:p>
            <a:r>
              <a:rPr lang="en-US" sz="2799" b="1" i="1" dirty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Query: “tell me all the things that both Anna and Barbara like.”</a:t>
            </a:r>
          </a:p>
          <a:p>
            <a:r>
              <a:rPr lang="en-US" dirty="0" smtClean="0"/>
              <a:t>Find the nodes with IDs and navigate via edges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287422"/>
            <a:ext cx="10248770" cy="794738"/>
          </a:xfrm>
        </p:spPr>
        <p:txBody>
          <a:bodyPr>
            <a:normAutofit/>
          </a:bodyPr>
          <a:lstStyle/>
          <a:p>
            <a:r>
              <a:rPr lang="en-US" sz="3599" dirty="0"/>
              <a:t>Neo4J Graph Database (Crime Investigation)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 descr="http://guides.neo4j.com/sandbox/pole/img/pole_model_visual.jpe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74" y="1200116"/>
            <a:ext cx="9153768" cy="48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85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 DB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625" y="1419351"/>
            <a:ext cx="11498125" cy="5052465"/>
          </a:xfrm>
        </p:spPr>
        <p:txBody>
          <a:bodyPr/>
          <a:lstStyle/>
          <a:p>
            <a:r>
              <a:rPr lang="en-IN" dirty="0"/>
              <a:t>https://neo4j.com/docs/getting-started/appendix/tutorials/guide-cypher-basics/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2" descr="Loaded Movie Graph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39"/>
          <a:stretch/>
        </p:blipFill>
        <p:spPr bwMode="auto">
          <a:xfrm>
            <a:off x="2205980" y="2063651"/>
            <a:ext cx="7136991" cy="424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5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5752648" cy="504056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Assume </a:t>
            </a:r>
            <a:r>
              <a:rPr lang="en-US" sz="2000" dirty="0"/>
              <a:t>a car company represents a node entity, which has two connected nodes comprising </a:t>
            </a:r>
            <a:r>
              <a:rPr lang="en-US" sz="2000" dirty="0" smtClean="0"/>
              <a:t>two model </a:t>
            </a:r>
            <a:r>
              <a:rPr lang="en-US" sz="2000" dirty="0"/>
              <a:t>entities, namely </a:t>
            </a:r>
            <a:r>
              <a:rPr lang="en-US" sz="2000" dirty="0" err="1"/>
              <a:t>Hexa</a:t>
            </a:r>
            <a:r>
              <a:rPr lang="en-US" sz="2000" dirty="0"/>
              <a:t> and Zest. </a:t>
            </a:r>
            <a:endParaRPr lang="en-US" sz="2000" dirty="0" smtClean="0"/>
          </a:p>
          <a:p>
            <a:r>
              <a:rPr lang="en-US" sz="2000" dirty="0" smtClean="0"/>
              <a:t>Draw a graph </a:t>
            </a:r>
            <a:r>
              <a:rPr lang="en-US" sz="2000" dirty="0"/>
              <a:t>with directed lines, joining the car company with two entities. (</a:t>
            </a:r>
            <a:r>
              <a:rPr lang="en-US" sz="2000" dirty="0" err="1"/>
              <a:t>i</a:t>
            </a:r>
            <a:r>
              <a:rPr lang="en-US" sz="2000" dirty="0"/>
              <a:t>) How do four directed lines relate to four weeks and two directed lines? One directed line corresponds to a car model. Only directed line corresponds to weekly total </a:t>
            </a:r>
            <a:r>
              <a:rPr lang="en-US" sz="2000" dirty="0" smtClean="0"/>
              <a:t>sales.</a:t>
            </a:r>
            <a:endParaRPr lang="en-IN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39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031" y="332656"/>
            <a:ext cx="3986901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1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world of developers is probably divided into three groups </a:t>
            </a:r>
            <a:r>
              <a:rPr lang="en-US" dirty="0" smtClean="0"/>
              <a:t>when </a:t>
            </a:r>
            <a:r>
              <a:rPr lang="en-US" dirty="0"/>
              <a:t>it comes to NoSQL</a:t>
            </a:r>
            <a:r>
              <a:rPr lang="en-US" dirty="0" smtClean="0"/>
              <a:t>:</a:t>
            </a:r>
          </a:p>
          <a:p>
            <a:r>
              <a:rPr lang="en-US" b="1" dirty="0"/>
              <a:t>Those who love </a:t>
            </a:r>
            <a:r>
              <a:rPr lang="en-US" b="1" dirty="0" smtClean="0"/>
              <a:t>it</a:t>
            </a:r>
          </a:p>
          <a:p>
            <a:r>
              <a:rPr lang="en-US" b="1" dirty="0"/>
              <a:t>Those who deny </a:t>
            </a:r>
            <a:r>
              <a:rPr lang="en-US" b="1" dirty="0" smtClean="0"/>
              <a:t>it</a:t>
            </a:r>
          </a:p>
          <a:p>
            <a:r>
              <a:rPr lang="en-US" b="1" dirty="0"/>
              <a:t>Those who ignore </a:t>
            </a:r>
            <a:r>
              <a:rPr lang="en-US" b="1" dirty="0" smtClean="0"/>
              <a:t>it</a:t>
            </a:r>
          </a:p>
          <a:p>
            <a:r>
              <a:rPr lang="en-US" dirty="0"/>
              <a:t>NoSQL is literally a combination of two words: </a:t>
            </a:r>
            <a:r>
              <a:rPr lang="en-US" dirty="0">
                <a:solidFill>
                  <a:srgbClr val="FF0000"/>
                </a:solidFill>
              </a:rPr>
              <a:t>No and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r>
              <a:rPr lang="en-US" dirty="0"/>
              <a:t>NoSQL </a:t>
            </a:r>
            <a:r>
              <a:rPr lang="en-US" dirty="0" smtClean="0"/>
              <a:t>people probably </a:t>
            </a:r>
            <a:r>
              <a:rPr lang="en-US" dirty="0"/>
              <a:t>wanted to say </a:t>
            </a:r>
            <a:r>
              <a:rPr lang="en-US" dirty="0">
                <a:solidFill>
                  <a:srgbClr val="FF0000"/>
                </a:solidFill>
              </a:rPr>
              <a:t>No RDBMS </a:t>
            </a: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No </a:t>
            </a:r>
            <a:r>
              <a:rPr lang="en-US" dirty="0" smtClean="0">
                <a:solidFill>
                  <a:srgbClr val="FF0000"/>
                </a:solidFill>
              </a:rPr>
              <a:t>relational</a:t>
            </a:r>
          </a:p>
          <a:p>
            <a:r>
              <a:rPr lang="en-US" dirty="0"/>
              <a:t>NoSQL is </a:t>
            </a:r>
            <a:r>
              <a:rPr lang="en-US" dirty="0" smtClean="0"/>
              <a:t>actually an </a:t>
            </a:r>
            <a:r>
              <a:rPr lang="en-US" dirty="0"/>
              <a:t>acronym that expands to </a:t>
            </a:r>
            <a:r>
              <a:rPr lang="en-US" dirty="0">
                <a:solidFill>
                  <a:srgbClr val="FF0000"/>
                </a:solidFill>
              </a:rPr>
              <a:t>“Not Only </a:t>
            </a:r>
            <a:r>
              <a:rPr lang="en-US" dirty="0" smtClean="0">
                <a:solidFill>
                  <a:srgbClr val="FF0000"/>
                </a:solidFill>
              </a:rPr>
              <a:t>SQL” </a:t>
            </a:r>
          </a:p>
          <a:p>
            <a:r>
              <a:rPr lang="en-US" b="1" dirty="0" smtClean="0"/>
              <a:t>Whatever </a:t>
            </a:r>
            <a:r>
              <a:rPr lang="en-US" b="1" dirty="0"/>
              <a:t>the literal meaning, NoSQL is </a:t>
            </a:r>
            <a:r>
              <a:rPr lang="en-US" b="1" dirty="0" smtClean="0"/>
              <a:t>used today </a:t>
            </a:r>
            <a:r>
              <a:rPr lang="en-US" b="1" dirty="0"/>
              <a:t>as an umbrella term for all databases and data stores that don’t follow the popular and </a:t>
            </a:r>
            <a:r>
              <a:rPr lang="en-US" b="1" dirty="0" smtClean="0"/>
              <a:t>well established RDBMS </a:t>
            </a:r>
            <a:r>
              <a:rPr lang="en-US" b="1" dirty="0"/>
              <a:t>principles and often relate to large data sets accessed and manipulated on </a:t>
            </a:r>
            <a:r>
              <a:rPr lang="en-US" b="1" dirty="0" smtClean="0"/>
              <a:t>a Web scale.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8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to </a:t>
            </a:r>
            <a:r>
              <a:rPr lang="en-US" dirty="0" smtClean="0"/>
              <a:t>Manage Big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9929112" cy="5040560"/>
          </a:xfrm>
        </p:spPr>
        <p:txBody>
          <a:bodyPr/>
          <a:lstStyle/>
          <a:p>
            <a:r>
              <a:rPr lang="en-US" dirty="0"/>
              <a:t>NoSQL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 limits </a:t>
            </a:r>
            <a:r>
              <a:rPr lang="en-US" dirty="0"/>
              <a:t>the support for Join queries, supports sparse matrix like columnar-family,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ii) characteristics of easy creation and high processing speed, </a:t>
            </a:r>
            <a:endParaRPr lang="en-US" dirty="0" smtClean="0"/>
          </a:p>
          <a:p>
            <a:pPr lvl="1"/>
            <a:r>
              <a:rPr lang="en-US" dirty="0" smtClean="0"/>
              <a:t>(iii) scalability </a:t>
            </a:r>
            <a:r>
              <a:rPr lang="en-US" dirty="0"/>
              <a:t>and storability of much higher magnitude of data (terabytes and petabytes).</a:t>
            </a:r>
            <a:endParaRPr lang="en-IN" dirty="0"/>
          </a:p>
          <a:p>
            <a:pPr lvl="1"/>
            <a:r>
              <a:rPr lang="en-US" dirty="0"/>
              <a:t>NoSQL sacrifices the support of ACID </a:t>
            </a:r>
            <a:r>
              <a:rPr lang="en-US" dirty="0" smtClean="0"/>
              <a:t>properties, but provides CAP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76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 NoSQL solution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High and easy </a:t>
            </a:r>
            <a:r>
              <a:rPr lang="en-US" i="1" dirty="0" smtClean="0"/>
              <a:t>scalability</a:t>
            </a:r>
          </a:p>
          <a:p>
            <a:r>
              <a:rPr lang="en-US" i="1" dirty="0"/>
              <a:t>Support to </a:t>
            </a:r>
            <a:r>
              <a:rPr lang="en-US" i="1" dirty="0" smtClean="0"/>
              <a:t>replication</a:t>
            </a:r>
          </a:p>
          <a:p>
            <a:r>
              <a:rPr lang="en-US" i="1" dirty="0" smtClean="0"/>
              <a:t>Distributable</a:t>
            </a:r>
          </a:p>
          <a:p>
            <a:r>
              <a:rPr lang="en-US" i="1" dirty="0" smtClean="0"/>
              <a:t>Cheaper NoSQL Servers</a:t>
            </a:r>
          </a:p>
          <a:p>
            <a:r>
              <a:rPr lang="en-US" i="1" dirty="0" smtClean="0"/>
              <a:t>Open-source tools</a:t>
            </a:r>
          </a:p>
          <a:p>
            <a:r>
              <a:rPr lang="en-US" i="1" dirty="0"/>
              <a:t>Support to schema-less </a:t>
            </a:r>
            <a:endParaRPr lang="en-US" i="1" dirty="0" smtClean="0"/>
          </a:p>
          <a:p>
            <a:r>
              <a:rPr lang="en-US" i="1" dirty="0"/>
              <a:t>Support to integrated </a:t>
            </a:r>
            <a:r>
              <a:rPr lang="en-US" i="1" dirty="0" err="1"/>
              <a:t>caching</a:t>
            </a:r>
            <a:r>
              <a:rPr lang="en-US" i="1" dirty="0" err="1" smtClean="0"/>
              <a:t>data</a:t>
            </a:r>
            <a:r>
              <a:rPr lang="en-US" i="1" dirty="0" smtClean="0"/>
              <a:t> </a:t>
            </a:r>
            <a:r>
              <a:rPr lang="en-US" i="1" dirty="0"/>
              <a:t>model</a:t>
            </a:r>
            <a:endParaRPr lang="en-IN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991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MongoDB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MongoDB </a:t>
            </a:r>
            <a:r>
              <a:rPr lang="en-US" dirty="0"/>
              <a:t>is </a:t>
            </a:r>
            <a:r>
              <a:rPr lang="en-US" dirty="0" smtClean="0"/>
              <a:t>a (</a:t>
            </a:r>
            <a:r>
              <a:rPr lang="en-US" dirty="0" err="1" smtClean="0"/>
              <a:t>i</a:t>
            </a:r>
            <a:r>
              <a:rPr lang="en-US" dirty="0"/>
              <a:t>) non-relational, (ii) NoSQL, (iii) distributed, (iv) open source, (v) document  based</a:t>
            </a:r>
            <a:r>
              <a:rPr lang="en-US" dirty="0" smtClean="0"/>
              <a:t>, (</a:t>
            </a:r>
            <a:r>
              <a:rPr lang="en-US" dirty="0"/>
              <a:t>vi) cross-platform, (vii) Scalable, (viii) flexible data model, (ix) Indexed, (x) </a:t>
            </a:r>
            <a:r>
              <a:rPr lang="en-US" dirty="0" smtClean="0"/>
              <a:t>multi-master, </a:t>
            </a:r>
            <a:r>
              <a:rPr lang="en-US" dirty="0"/>
              <a:t>and (xi) fault tolerant. </a:t>
            </a:r>
            <a:endParaRPr lang="en-US" dirty="0" smtClean="0"/>
          </a:p>
          <a:p>
            <a:r>
              <a:rPr lang="en-US" dirty="0" smtClean="0"/>
              <a:t>Document </a:t>
            </a:r>
            <a:r>
              <a:rPr lang="en-US" dirty="0"/>
              <a:t>data store in JSON-like documents. The data store uses the dynamic schemas.</a:t>
            </a:r>
            <a:endParaRPr lang="en-IN" dirty="0"/>
          </a:p>
          <a:p>
            <a:r>
              <a:rPr lang="en-US" b="1" dirty="0" smtClean="0"/>
              <a:t>Applications</a:t>
            </a:r>
            <a:r>
              <a:rPr lang="en-US" dirty="0" smtClean="0"/>
              <a:t>: </a:t>
            </a:r>
            <a:r>
              <a:rPr lang="en-US" dirty="0"/>
              <a:t>content management and delivery systems, mobile applications, user data management, gaming, e-commerce, analytics, archiving and logging</a:t>
            </a:r>
            <a:r>
              <a:rPr lang="en-US" dirty="0" smtClean="0"/>
              <a:t>.</a:t>
            </a:r>
          </a:p>
          <a:p>
            <a:r>
              <a:rPr lang="en-US" i="1" dirty="0"/>
              <a:t>Collection </a:t>
            </a:r>
            <a:r>
              <a:rPr lang="en-US" dirty="0"/>
              <a:t>stores a number of MongoDB </a:t>
            </a:r>
            <a:r>
              <a:rPr lang="en-US" i="1" dirty="0"/>
              <a:t>documents</a:t>
            </a:r>
            <a:r>
              <a:rPr lang="en-US" dirty="0"/>
              <a:t>. It is analogous to a table of </a:t>
            </a:r>
            <a:r>
              <a:rPr lang="en-US" dirty="0" smtClean="0"/>
              <a:t>RDBMS.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142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Commands-Create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600"/>
              </a:spcBef>
            </a:pPr>
            <a:r>
              <a:rPr lang="en-US" dirty="0" err="1"/>
              <a:t>dbms</a:t>
            </a:r>
            <a:r>
              <a:rPr lang="en-US" dirty="0"/>
              <a:t>  	</a:t>
            </a:r>
            <a:r>
              <a:rPr lang="en-US" dirty="0" smtClean="0"/>
              <a:t>	database </a:t>
            </a:r>
            <a:r>
              <a:rPr lang="en-US" dirty="0"/>
              <a:t>name	</a:t>
            </a:r>
            <a:r>
              <a:rPr lang="en-US" b="1" dirty="0"/>
              <a:t>database</a:t>
            </a:r>
            <a:endParaRPr lang="en-IN" b="1" dirty="0"/>
          </a:p>
          <a:p>
            <a:pPr lvl="0">
              <a:spcBef>
                <a:spcPts val="600"/>
              </a:spcBef>
            </a:pPr>
            <a:r>
              <a:rPr lang="en-US" dirty="0" err="1"/>
              <a:t>dbmsmarks</a:t>
            </a:r>
            <a:r>
              <a:rPr lang="en-US" dirty="0"/>
              <a:t>	</a:t>
            </a:r>
            <a:r>
              <a:rPr lang="en-US" dirty="0" smtClean="0"/>
              <a:t>table</a:t>
            </a:r>
            <a:r>
              <a:rPr lang="en-US" dirty="0"/>
              <a:t>		</a:t>
            </a:r>
            <a:r>
              <a:rPr lang="en-US" b="1" dirty="0"/>
              <a:t>collection (of documents)</a:t>
            </a:r>
            <a:endParaRPr lang="en-IN" b="1" dirty="0"/>
          </a:p>
          <a:p>
            <a:pPr lvl="0">
              <a:spcBef>
                <a:spcPts val="600"/>
              </a:spcBef>
            </a:pPr>
            <a:r>
              <a:rPr lang="en-US" dirty="0"/>
              <a:t>record		</a:t>
            </a:r>
            <a:r>
              <a:rPr lang="en-US" dirty="0" smtClean="0"/>
              <a:t>row</a:t>
            </a:r>
            <a:r>
              <a:rPr lang="en-US" dirty="0"/>
              <a:t>		</a:t>
            </a:r>
            <a:r>
              <a:rPr lang="en-US" b="1" dirty="0"/>
              <a:t>document</a:t>
            </a:r>
            <a:endParaRPr lang="en-IN" b="1" dirty="0"/>
          </a:p>
          <a:p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database = 'Sales';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collection = 'Customer';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use(database);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db.createCollection</a:t>
            </a:r>
            <a:r>
              <a:rPr lang="en-US" dirty="0">
                <a:latin typeface="Consolas" panose="020B0609020204030204" pitchFamily="49" charset="0"/>
              </a:rPr>
              <a:t>(collection);</a:t>
            </a:r>
            <a:endParaRPr lang="en-IN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43</a:t>
            </a:fld>
            <a:endParaRPr lang="en-IN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606580" y="2764214"/>
            <a:ext cx="3960440" cy="268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Consolas" panose="020B0609020204030204" pitchFamily="49" charset="0"/>
              </a:rPr>
              <a:t> 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44</a:t>
            </a:fld>
            <a:endParaRPr lang="en-IN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89956" y="1412776"/>
            <a:ext cx="676875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5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one Row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5896664" cy="5040560"/>
          </a:xfrm>
        </p:spPr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insert one row to a collection, use the below command</a:t>
            </a:r>
            <a:endParaRPr lang="en-IN" dirty="0"/>
          </a:p>
          <a:p>
            <a:r>
              <a:rPr lang="en-US" dirty="0"/>
              <a:t>&gt;</a:t>
            </a:r>
            <a:r>
              <a:rPr lang="en-US" dirty="0" err="1"/>
              <a:t>db.Customer.insertOne</a:t>
            </a:r>
            <a:r>
              <a:rPr lang="en-US" dirty="0"/>
              <a:t>({"ID":"111", Name:"</a:t>
            </a:r>
            <a:r>
              <a:rPr lang="en-US" dirty="0" err="1"/>
              <a:t>Supaphol</a:t>
            </a:r>
            <a:r>
              <a:rPr lang="en-US" dirty="0"/>
              <a:t>"})</a:t>
            </a:r>
            <a:endParaRPr lang="en-IN" dirty="0"/>
          </a:p>
          <a:p>
            <a:r>
              <a:rPr lang="en-US" dirty="0"/>
              <a:t>Next to display all documents, type the below command:</a:t>
            </a:r>
            <a:endParaRPr lang="en-IN" dirty="0"/>
          </a:p>
          <a:p>
            <a:r>
              <a:rPr lang="en-US" dirty="0"/>
              <a:t>&gt;</a:t>
            </a:r>
            <a:r>
              <a:rPr lang="en-US" dirty="0" err="1"/>
              <a:t>db.Customer.find</a:t>
            </a:r>
            <a:r>
              <a:rPr lang="en-US" dirty="0"/>
              <a:t>()</a:t>
            </a:r>
            <a:endParaRPr lang="en-IN" dirty="0"/>
          </a:p>
          <a:p>
            <a:endParaRPr lang="en-IN" dirty="0">
              <a:latin typeface="Consolas" panose="020B0609020204030204" pitchFamily="49" charset="0"/>
            </a:endParaRPr>
          </a:p>
          <a:p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45</a:t>
            </a:fld>
            <a:endParaRPr lang="en-IN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9029" t="13654" r="653" b="-2276"/>
          <a:stretch/>
        </p:blipFill>
        <p:spPr>
          <a:xfrm>
            <a:off x="6958508" y="1067569"/>
            <a:ext cx="453650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1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Many Rows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4960560" cy="5040560"/>
          </a:xfrm>
        </p:spPr>
        <p:txBody>
          <a:bodyPr/>
          <a:lstStyle/>
          <a:p>
            <a:r>
              <a:rPr lang="en-US" dirty="0"/>
              <a:t>To insert many rows, use the following command:</a:t>
            </a:r>
            <a:endParaRPr lang="en-IN" dirty="0"/>
          </a:p>
          <a:p>
            <a:r>
              <a:rPr lang="en-US" dirty="0" err="1"/>
              <a:t>db.Customer.insertMany</a:t>
            </a:r>
            <a:r>
              <a:rPr lang="en-US" dirty="0"/>
              <a:t>([{"ID":"222", </a:t>
            </a:r>
            <a:r>
              <a:rPr lang="en-US" dirty="0" err="1"/>
              <a:t>Name:"Niki</a:t>
            </a:r>
            <a:r>
              <a:rPr lang="en-US" dirty="0"/>
              <a:t>"}, {"ID":"333", Name:"</a:t>
            </a:r>
            <a:r>
              <a:rPr lang="en-US" dirty="0" err="1"/>
              <a:t>Colins</a:t>
            </a:r>
            <a:r>
              <a:rPr lang="en-US" dirty="0"/>
              <a:t>", "Zipcode":51700}])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46</a:t>
            </a:fld>
            <a:endParaRPr lang="en-IN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42839" t="11325"/>
          <a:stretch/>
        </p:blipFill>
        <p:spPr>
          <a:xfrm>
            <a:off x="6670476" y="332656"/>
            <a:ext cx="4608512" cy="58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7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db.Customer.find</a:t>
            </a:r>
            <a:r>
              <a:rPr lang="en-US" dirty="0"/>
              <a:t>()				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# </a:t>
            </a:r>
            <a:r>
              <a:rPr lang="en-US" dirty="0">
                <a:solidFill>
                  <a:srgbClr val="0070C0"/>
                </a:solidFill>
              </a:rPr>
              <a:t>finds all documents in the collection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db.dbmsmarks.find</a:t>
            </a:r>
            <a:r>
              <a:rPr lang="en-US" dirty="0"/>
              <a:t>().count()	</a:t>
            </a:r>
            <a:r>
              <a:rPr lang="en-US" dirty="0" smtClean="0"/>
              <a:t># </a:t>
            </a:r>
            <a:r>
              <a:rPr lang="en-US" dirty="0"/>
              <a:t>total no. of rows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cls</a:t>
            </a:r>
            <a:r>
              <a:rPr lang="en-US" dirty="0"/>
              <a:t>											# clear the screen</a:t>
            </a:r>
            <a:endParaRPr lang="en-IN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Insert another document with the same </a:t>
            </a:r>
            <a:r>
              <a:rPr lang="en-US" dirty="0" err="1">
                <a:solidFill>
                  <a:srgbClr val="0070C0"/>
                </a:solidFill>
              </a:rPr>
              <a:t>Zipcode</a:t>
            </a:r>
            <a:r>
              <a:rPr lang="en-US" dirty="0">
                <a:solidFill>
                  <a:srgbClr val="0070C0"/>
                </a:solidFill>
              </a:rPr>
              <a:t> 51700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db.Customer.insertOne</a:t>
            </a:r>
            <a:r>
              <a:rPr lang="en-US" dirty="0"/>
              <a:t>({"ID":"444", </a:t>
            </a:r>
            <a:r>
              <a:rPr lang="en-US" dirty="0" err="1"/>
              <a:t>Name:"John</a:t>
            </a:r>
            <a:r>
              <a:rPr lang="en-US" dirty="0"/>
              <a:t>", Zipcode:51700})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# Find all documents where </a:t>
            </a:r>
            <a:r>
              <a:rPr lang="en-US" dirty="0" err="1">
                <a:solidFill>
                  <a:srgbClr val="0070C0"/>
                </a:solidFill>
              </a:rPr>
              <a:t>Zipcode</a:t>
            </a:r>
            <a:r>
              <a:rPr lang="en-US" dirty="0">
                <a:solidFill>
                  <a:srgbClr val="0070C0"/>
                </a:solidFill>
              </a:rPr>
              <a:t> = 51700 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db.Customer.find</a:t>
            </a:r>
            <a:r>
              <a:rPr lang="en-US" dirty="0"/>
              <a:t>( { </a:t>
            </a:r>
            <a:r>
              <a:rPr lang="en-US" dirty="0" err="1"/>
              <a:t>Zipcode</a:t>
            </a:r>
            <a:r>
              <a:rPr lang="en-US" dirty="0"/>
              <a:t>: { $</a:t>
            </a:r>
            <a:r>
              <a:rPr lang="en-US" dirty="0" err="1"/>
              <a:t>eq</a:t>
            </a:r>
            <a:r>
              <a:rPr lang="en-US" dirty="0"/>
              <a:t>: 51700 } } )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Here $</a:t>
            </a:r>
            <a:r>
              <a:rPr lang="en-US" dirty="0" err="1"/>
              <a:t>eq</a:t>
            </a:r>
            <a:r>
              <a:rPr lang="en-US" dirty="0"/>
              <a:t> is a conditional operator. Similarly, we can use $</a:t>
            </a:r>
            <a:r>
              <a:rPr lang="en-US" dirty="0" err="1"/>
              <a:t>gt</a:t>
            </a:r>
            <a:r>
              <a:rPr lang="en-US" dirty="0"/>
              <a:t>, $</a:t>
            </a:r>
            <a:r>
              <a:rPr lang="en-US" dirty="0" err="1"/>
              <a:t>lt</a:t>
            </a:r>
            <a:r>
              <a:rPr lang="en-US" dirty="0"/>
              <a:t>, etc.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84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5464616" cy="5040560"/>
          </a:xfrm>
        </p:spPr>
        <p:txBody>
          <a:bodyPr/>
          <a:lstStyle/>
          <a:p>
            <a:r>
              <a:rPr lang="en-US" dirty="0"/>
              <a:t># update a document</a:t>
            </a:r>
            <a:endParaRPr lang="en-IN" dirty="0"/>
          </a:p>
          <a:p>
            <a:r>
              <a:rPr lang="en-US" dirty="0"/>
              <a:t>&gt;</a:t>
            </a:r>
            <a:r>
              <a:rPr lang="en-US" dirty="0" err="1"/>
              <a:t>db.Customer.updateOne</a:t>
            </a:r>
            <a:r>
              <a:rPr lang="en-US" dirty="0"/>
              <a:t>({Name:"</a:t>
            </a:r>
            <a:r>
              <a:rPr lang="en-US" dirty="0" err="1"/>
              <a:t>Colins</a:t>
            </a:r>
            <a:r>
              <a:rPr lang="en-US" dirty="0"/>
              <a:t>"},{$set:{"Zipcode":51899}})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48</a:t>
            </a:fld>
            <a:endParaRPr lang="en-IN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898526" y="2924944"/>
            <a:ext cx="4636046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# delete all documents</a:t>
            </a:r>
          </a:p>
          <a:p>
            <a:pPr marL="0" indent="0">
              <a:buNone/>
            </a:pPr>
            <a:r>
              <a:rPr lang="en-IN" dirty="0"/>
              <a:t>&gt;</a:t>
            </a:r>
            <a:r>
              <a:rPr lang="en-IN" dirty="0" err="1"/>
              <a:t>db.Customer.deleteMany</a:t>
            </a:r>
            <a:r>
              <a:rPr lang="en-IN" dirty="0"/>
              <a:t>() 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# delete one document</a:t>
            </a:r>
          </a:p>
          <a:p>
            <a:pPr marL="0" indent="0">
              <a:buNone/>
            </a:pPr>
            <a:r>
              <a:rPr lang="en-IN" dirty="0"/>
              <a:t>&gt;</a:t>
            </a:r>
            <a:r>
              <a:rPr lang="en-IN" dirty="0" err="1"/>
              <a:t>db.Customer.deleteOne</a:t>
            </a:r>
            <a:r>
              <a:rPr lang="en-IN" dirty="0"/>
              <a:t>({"ID":"111"})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49</a:t>
            </a:fld>
            <a:endParaRPr lang="en-IN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6814492" y="980728"/>
            <a:ext cx="374441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4" y="1200116"/>
            <a:ext cx="5472216" cy="5052465"/>
          </a:xfrm>
        </p:spPr>
        <p:txBody>
          <a:bodyPr>
            <a:normAutofit/>
          </a:bodyPr>
          <a:lstStyle/>
          <a:p>
            <a:r>
              <a:rPr lang="en-US" dirty="0"/>
              <a:t>NoSQL databases emerged in the late 2000s </a:t>
            </a:r>
            <a:r>
              <a:rPr lang="en-US" dirty="0" smtClean="0"/>
              <a:t> </a:t>
            </a:r>
          </a:p>
          <a:p>
            <a:r>
              <a:rPr lang="en-US" dirty="0" smtClean="0"/>
              <a:t> This </a:t>
            </a:r>
            <a:r>
              <a:rPr lang="en-US" dirty="0"/>
              <a:t>data came in all shapes and sizes </a:t>
            </a:r>
            <a:r>
              <a:rPr lang="en-US" dirty="0" smtClean="0"/>
              <a:t>—structured</a:t>
            </a:r>
            <a:r>
              <a:rPr lang="en-US" dirty="0"/>
              <a:t>, </a:t>
            </a:r>
            <a:r>
              <a:rPr lang="en-US" dirty="0" smtClean="0"/>
              <a:t>semi-structured</a:t>
            </a:r>
            <a:r>
              <a:rPr lang="en-US" dirty="0"/>
              <a:t>, and polymorphic — and defining the schema in advance became nearly impossible. </a:t>
            </a:r>
            <a:endParaRPr lang="en-US" dirty="0" smtClean="0"/>
          </a:p>
          <a:p>
            <a:r>
              <a:rPr lang="en-US" dirty="0" smtClean="0"/>
              <a:t>NoSQL </a:t>
            </a:r>
            <a:r>
              <a:rPr lang="en-US" dirty="0"/>
              <a:t>databases allow developers to store huge amounts of unstructured </a:t>
            </a:r>
            <a:r>
              <a:rPr lang="en-US" dirty="0" smtClean="0"/>
              <a:t>data.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9591" y="1575804"/>
            <a:ext cx="5286448" cy="33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4816544" cy="5040560"/>
          </a:xfrm>
        </p:spPr>
        <p:txBody>
          <a:bodyPr/>
          <a:lstStyle/>
          <a:p>
            <a:r>
              <a:rPr lang="en-US" dirty="0"/>
              <a:t>Import a large dataset from internet and load it into MongoDB and show some useful manipulations.</a:t>
            </a:r>
            <a:endParaRPr lang="en-IN" dirty="0"/>
          </a:p>
          <a:p>
            <a:r>
              <a:rPr lang="en-US" dirty="0" smtClean="0"/>
              <a:t>Download </a:t>
            </a:r>
            <a:r>
              <a:rPr lang="en-US" dirty="0" err="1" smtClean="0"/>
              <a:t>Zomoto</a:t>
            </a:r>
            <a:r>
              <a:rPr lang="en-US" dirty="0" smtClean="0"/>
              <a:t> Restaurant (Bangalore, India) from </a:t>
            </a:r>
            <a:r>
              <a:rPr lang="en-US" b="1" dirty="0" err="1" smtClean="0"/>
              <a:t>kaggle</a:t>
            </a:r>
            <a:r>
              <a:rPr lang="en-US" dirty="0" smtClean="0"/>
              <a:t>.</a:t>
            </a:r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www.kaggle.com/datasets/himanshupoddar/zomato-bangalore-restaurants?resource=down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50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4" y="0"/>
            <a:ext cx="5333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7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the </a:t>
            </a:r>
            <a:r>
              <a:rPr lang="en-US" dirty="0" err="1" smtClean="0"/>
              <a:t>Zomoto</a:t>
            </a:r>
            <a:r>
              <a:rPr lang="en-US" dirty="0" smtClean="0"/>
              <a:t> DB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5896664" cy="5040560"/>
          </a:xfrm>
        </p:spPr>
        <p:txBody>
          <a:bodyPr/>
          <a:lstStyle/>
          <a:p>
            <a:r>
              <a:rPr lang="en-US" dirty="0" smtClean="0"/>
              <a:t>Count number of documents whose rating is greater than 4.9/5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51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2348880"/>
            <a:ext cx="902869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5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Restaurants in </a:t>
            </a:r>
            <a:r>
              <a:rPr lang="en-US" dirty="0" err="1" smtClean="0"/>
              <a:t>Banashankari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92" y="1196875"/>
            <a:ext cx="7636595" cy="504031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52</a:t>
            </a:fld>
            <a:endParaRPr lang="en-IN" dirty="0"/>
          </a:p>
        </p:txBody>
      </p:sp>
      <p:sp>
        <p:nvSpPr>
          <p:cNvPr id="7" name="Left Arrow 6"/>
          <p:cNvSpPr/>
          <p:nvPr/>
        </p:nvSpPr>
        <p:spPr>
          <a:xfrm>
            <a:off x="4512108" y="4725144"/>
            <a:ext cx="1440161" cy="216024"/>
          </a:xfrm>
          <a:prstGeom prst="lef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1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Map-Reduce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Create a </a:t>
            </a:r>
            <a:r>
              <a:rPr lang="en-US" dirty="0" smtClean="0"/>
              <a:t>sample </a:t>
            </a:r>
            <a:r>
              <a:rPr lang="en-US" dirty="0"/>
              <a:t>collection orders with these documents</a:t>
            </a:r>
            <a:r>
              <a:rPr lang="en-US" dirty="0" smtClean="0"/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 err="1"/>
              <a:t>db.orders.insertMany</a:t>
            </a:r>
            <a:r>
              <a:rPr lang="en-IN" dirty="0"/>
              <a:t>([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   { _id: 1, </a:t>
            </a:r>
            <a:r>
              <a:rPr lang="en-IN" dirty="0" err="1"/>
              <a:t>cust_id</a:t>
            </a:r>
            <a:r>
              <a:rPr lang="en-IN" dirty="0"/>
              <a:t>: "Ant O. Knee", </a:t>
            </a:r>
            <a:r>
              <a:rPr lang="en-IN" dirty="0" err="1"/>
              <a:t>ord_date</a:t>
            </a:r>
            <a:r>
              <a:rPr lang="en-IN" dirty="0"/>
              <a:t>: new Date("2020-03-01"), price: 25, items: [ { </a:t>
            </a:r>
            <a:r>
              <a:rPr lang="en-IN" dirty="0" err="1"/>
              <a:t>sku</a:t>
            </a:r>
            <a:r>
              <a:rPr lang="en-IN" dirty="0"/>
              <a:t>: "oranges", </a:t>
            </a:r>
            <a:r>
              <a:rPr lang="en-IN" dirty="0" err="1"/>
              <a:t>qty</a:t>
            </a:r>
            <a:r>
              <a:rPr lang="en-IN" dirty="0"/>
              <a:t>: 5, price: 2.5 }, { </a:t>
            </a:r>
            <a:r>
              <a:rPr lang="en-IN" dirty="0" err="1"/>
              <a:t>sku</a:t>
            </a:r>
            <a:r>
              <a:rPr lang="en-IN" dirty="0"/>
              <a:t>: "apples", </a:t>
            </a:r>
            <a:r>
              <a:rPr lang="en-IN" dirty="0" err="1"/>
              <a:t>qty</a:t>
            </a:r>
            <a:r>
              <a:rPr lang="en-IN" dirty="0"/>
              <a:t>: 5, price: 2.5 } ], status: "A" },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   { _id: 2, </a:t>
            </a:r>
            <a:r>
              <a:rPr lang="en-IN" dirty="0" err="1"/>
              <a:t>cust_id</a:t>
            </a:r>
            <a:r>
              <a:rPr lang="en-IN" dirty="0"/>
              <a:t>: "Ant O. Knee", </a:t>
            </a:r>
            <a:r>
              <a:rPr lang="en-IN" dirty="0" err="1"/>
              <a:t>ord_date</a:t>
            </a:r>
            <a:r>
              <a:rPr lang="en-IN" dirty="0"/>
              <a:t>: new Date("2020-03-08"), price: 70, items: [ { </a:t>
            </a:r>
            <a:r>
              <a:rPr lang="en-IN" dirty="0" err="1"/>
              <a:t>sku</a:t>
            </a:r>
            <a:r>
              <a:rPr lang="en-IN" dirty="0"/>
              <a:t>: "oranges", </a:t>
            </a:r>
            <a:r>
              <a:rPr lang="en-IN" dirty="0" err="1"/>
              <a:t>qty</a:t>
            </a:r>
            <a:r>
              <a:rPr lang="en-IN" dirty="0"/>
              <a:t>: 8, price: 2.5 }, { </a:t>
            </a:r>
            <a:r>
              <a:rPr lang="en-IN" dirty="0" err="1"/>
              <a:t>sku</a:t>
            </a:r>
            <a:r>
              <a:rPr lang="en-IN" dirty="0"/>
              <a:t>: "chocolates", </a:t>
            </a:r>
            <a:r>
              <a:rPr lang="en-IN" dirty="0" err="1"/>
              <a:t>qty</a:t>
            </a:r>
            <a:r>
              <a:rPr lang="en-IN" dirty="0"/>
              <a:t>: 5, price: 10 } ], status: "A" },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   { _id: 3, </a:t>
            </a:r>
            <a:r>
              <a:rPr lang="en-IN" dirty="0" err="1"/>
              <a:t>cust_id</a:t>
            </a:r>
            <a:r>
              <a:rPr lang="en-IN" dirty="0"/>
              <a:t>: "Busby Bee", </a:t>
            </a:r>
            <a:r>
              <a:rPr lang="en-IN" dirty="0" err="1"/>
              <a:t>ord_date</a:t>
            </a:r>
            <a:r>
              <a:rPr lang="en-IN" dirty="0"/>
              <a:t>: new Date("2020-03-08"), price: 50, items: [ { </a:t>
            </a:r>
            <a:r>
              <a:rPr lang="en-IN" dirty="0" err="1"/>
              <a:t>sku</a:t>
            </a:r>
            <a:r>
              <a:rPr lang="en-IN" dirty="0"/>
              <a:t>: "oranges", </a:t>
            </a:r>
            <a:r>
              <a:rPr lang="en-IN" dirty="0" err="1"/>
              <a:t>qty</a:t>
            </a:r>
            <a:r>
              <a:rPr lang="en-IN" dirty="0"/>
              <a:t>: 10, price: 2.5 }, { </a:t>
            </a:r>
            <a:r>
              <a:rPr lang="en-IN" dirty="0" err="1"/>
              <a:t>sku</a:t>
            </a:r>
            <a:r>
              <a:rPr lang="en-IN" dirty="0"/>
              <a:t>: "pears", </a:t>
            </a:r>
            <a:r>
              <a:rPr lang="en-IN" dirty="0" err="1"/>
              <a:t>qty</a:t>
            </a:r>
            <a:r>
              <a:rPr lang="en-IN" dirty="0"/>
              <a:t>: 10, price: 2.5 } ], status: "A" },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   { _id: 4, </a:t>
            </a:r>
            <a:r>
              <a:rPr lang="en-IN" dirty="0" err="1"/>
              <a:t>cust_id</a:t>
            </a:r>
            <a:r>
              <a:rPr lang="en-IN" dirty="0"/>
              <a:t>: "Busby Bee", </a:t>
            </a:r>
            <a:r>
              <a:rPr lang="en-IN" dirty="0" err="1"/>
              <a:t>ord_date</a:t>
            </a:r>
            <a:r>
              <a:rPr lang="en-IN" dirty="0"/>
              <a:t>: new Date("2020-03-18"), price: 25, items: [ { </a:t>
            </a:r>
            <a:r>
              <a:rPr lang="en-IN" dirty="0" err="1"/>
              <a:t>sku</a:t>
            </a:r>
            <a:r>
              <a:rPr lang="en-IN" dirty="0"/>
              <a:t>: "oranges", </a:t>
            </a:r>
            <a:r>
              <a:rPr lang="en-IN" dirty="0" err="1"/>
              <a:t>qty</a:t>
            </a:r>
            <a:r>
              <a:rPr lang="en-IN" dirty="0"/>
              <a:t>: 10, price: 2.5 } ], status: "A" },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   { _id: 5, </a:t>
            </a:r>
            <a:r>
              <a:rPr lang="en-IN" dirty="0" err="1"/>
              <a:t>cust_id</a:t>
            </a:r>
            <a:r>
              <a:rPr lang="en-IN" dirty="0"/>
              <a:t>: "Busby Bee", </a:t>
            </a:r>
            <a:r>
              <a:rPr lang="en-IN" dirty="0" err="1"/>
              <a:t>ord_date</a:t>
            </a:r>
            <a:r>
              <a:rPr lang="en-IN" dirty="0"/>
              <a:t>: new Date("2020-03-19"), price: 50, items: [ { </a:t>
            </a:r>
            <a:r>
              <a:rPr lang="en-IN" dirty="0" err="1"/>
              <a:t>sku</a:t>
            </a:r>
            <a:r>
              <a:rPr lang="en-IN" dirty="0"/>
              <a:t>: "chocolates", </a:t>
            </a:r>
            <a:r>
              <a:rPr lang="en-IN" dirty="0" err="1"/>
              <a:t>qty</a:t>
            </a:r>
            <a:r>
              <a:rPr lang="en-IN" dirty="0"/>
              <a:t>: 5, price: 10 } ], status: "A"},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   { _id: 6, </a:t>
            </a:r>
            <a:r>
              <a:rPr lang="en-IN" dirty="0" err="1"/>
              <a:t>cust_id</a:t>
            </a:r>
            <a:r>
              <a:rPr lang="en-IN" dirty="0"/>
              <a:t>: "Cam </a:t>
            </a:r>
            <a:r>
              <a:rPr lang="en-IN" dirty="0" err="1"/>
              <a:t>Elot</a:t>
            </a:r>
            <a:r>
              <a:rPr lang="en-IN" dirty="0"/>
              <a:t>", </a:t>
            </a:r>
            <a:r>
              <a:rPr lang="en-IN" dirty="0" err="1"/>
              <a:t>ord_date</a:t>
            </a:r>
            <a:r>
              <a:rPr lang="en-IN" dirty="0"/>
              <a:t>: new Date("2020-03-19"), price: 35, items: [ { </a:t>
            </a:r>
            <a:r>
              <a:rPr lang="en-IN" dirty="0" err="1"/>
              <a:t>sku</a:t>
            </a:r>
            <a:r>
              <a:rPr lang="en-IN" dirty="0"/>
              <a:t>: "carrots", </a:t>
            </a:r>
            <a:r>
              <a:rPr lang="en-IN" dirty="0" err="1"/>
              <a:t>qty</a:t>
            </a:r>
            <a:r>
              <a:rPr lang="en-IN" dirty="0"/>
              <a:t>: 10, price: 1.0 }, { </a:t>
            </a:r>
            <a:r>
              <a:rPr lang="en-IN" dirty="0" err="1"/>
              <a:t>sku</a:t>
            </a:r>
            <a:r>
              <a:rPr lang="en-IN" dirty="0"/>
              <a:t>: "apples", </a:t>
            </a:r>
            <a:r>
              <a:rPr lang="en-IN" dirty="0" err="1"/>
              <a:t>qty</a:t>
            </a:r>
            <a:r>
              <a:rPr lang="en-IN" dirty="0"/>
              <a:t>: 10, price: 2.5 } ], status: "A" },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   { _id: 7, </a:t>
            </a:r>
            <a:r>
              <a:rPr lang="en-IN" dirty="0" err="1"/>
              <a:t>cust_id</a:t>
            </a:r>
            <a:r>
              <a:rPr lang="en-IN" dirty="0"/>
              <a:t>: "Cam </a:t>
            </a:r>
            <a:r>
              <a:rPr lang="en-IN" dirty="0" err="1"/>
              <a:t>Elot</a:t>
            </a:r>
            <a:r>
              <a:rPr lang="en-IN" dirty="0"/>
              <a:t>", </a:t>
            </a:r>
            <a:r>
              <a:rPr lang="en-IN" dirty="0" err="1"/>
              <a:t>ord_date</a:t>
            </a:r>
            <a:r>
              <a:rPr lang="en-IN" dirty="0"/>
              <a:t>: new Date("2020-03-20"), price: 25, items: [ { </a:t>
            </a:r>
            <a:r>
              <a:rPr lang="en-IN" dirty="0" err="1"/>
              <a:t>sku</a:t>
            </a:r>
            <a:r>
              <a:rPr lang="en-IN" dirty="0"/>
              <a:t>: "oranges", </a:t>
            </a:r>
            <a:r>
              <a:rPr lang="en-IN" dirty="0" err="1"/>
              <a:t>qty</a:t>
            </a:r>
            <a:r>
              <a:rPr lang="en-IN" dirty="0"/>
              <a:t>: 10, price: 2.5 } ], status: "A" },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   { _id: 8, </a:t>
            </a:r>
            <a:r>
              <a:rPr lang="en-IN" dirty="0" err="1"/>
              <a:t>cust_id</a:t>
            </a:r>
            <a:r>
              <a:rPr lang="en-IN" dirty="0"/>
              <a:t>: "Don </a:t>
            </a:r>
            <a:r>
              <a:rPr lang="en-IN" dirty="0" err="1"/>
              <a:t>Quis</a:t>
            </a:r>
            <a:r>
              <a:rPr lang="en-IN" dirty="0"/>
              <a:t>", </a:t>
            </a:r>
            <a:r>
              <a:rPr lang="en-IN" dirty="0" err="1"/>
              <a:t>ord_date</a:t>
            </a:r>
            <a:r>
              <a:rPr lang="en-IN" dirty="0"/>
              <a:t>: new Date("2020-03-20"), price: 75, items: [ { </a:t>
            </a:r>
            <a:r>
              <a:rPr lang="en-IN" dirty="0" err="1"/>
              <a:t>sku</a:t>
            </a:r>
            <a:r>
              <a:rPr lang="en-IN" dirty="0"/>
              <a:t>: "chocolates", </a:t>
            </a:r>
            <a:r>
              <a:rPr lang="en-IN" dirty="0" err="1"/>
              <a:t>qty</a:t>
            </a:r>
            <a:r>
              <a:rPr lang="en-IN" dirty="0"/>
              <a:t>: 5, price: 10 }, { </a:t>
            </a:r>
            <a:r>
              <a:rPr lang="en-IN" dirty="0" err="1"/>
              <a:t>sku</a:t>
            </a:r>
            <a:r>
              <a:rPr lang="en-IN" dirty="0"/>
              <a:t>: "apples", </a:t>
            </a:r>
            <a:r>
              <a:rPr lang="en-IN" dirty="0" err="1"/>
              <a:t>qty</a:t>
            </a:r>
            <a:r>
              <a:rPr lang="en-IN" dirty="0"/>
              <a:t>: 10, price: 2.5 } ], status: "A" },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   { _id: 9, </a:t>
            </a:r>
            <a:r>
              <a:rPr lang="en-IN" dirty="0" err="1"/>
              <a:t>cust_id</a:t>
            </a:r>
            <a:r>
              <a:rPr lang="en-IN" dirty="0"/>
              <a:t>: "Don </a:t>
            </a:r>
            <a:r>
              <a:rPr lang="en-IN" dirty="0" err="1"/>
              <a:t>Quis</a:t>
            </a:r>
            <a:r>
              <a:rPr lang="en-IN" dirty="0"/>
              <a:t>", </a:t>
            </a:r>
            <a:r>
              <a:rPr lang="en-IN" dirty="0" err="1"/>
              <a:t>ord_date</a:t>
            </a:r>
            <a:r>
              <a:rPr lang="en-IN" dirty="0"/>
              <a:t>: new Date("2020-03-20"), price: 55, items: [ { </a:t>
            </a:r>
            <a:r>
              <a:rPr lang="en-IN" dirty="0" err="1"/>
              <a:t>sku</a:t>
            </a:r>
            <a:r>
              <a:rPr lang="en-IN" dirty="0"/>
              <a:t>: "carrots", </a:t>
            </a:r>
            <a:r>
              <a:rPr lang="en-IN" dirty="0" err="1"/>
              <a:t>qty</a:t>
            </a:r>
            <a:r>
              <a:rPr lang="en-IN" dirty="0"/>
              <a:t>: 5, price: 1.0 }, { </a:t>
            </a:r>
            <a:r>
              <a:rPr lang="en-IN" dirty="0" err="1"/>
              <a:t>sku</a:t>
            </a:r>
            <a:r>
              <a:rPr lang="en-IN" dirty="0"/>
              <a:t>: "apples", </a:t>
            </a:r>
            <a:r>
              <a:rPr lang="en-IN" dirty="0" err="1"/>
              <a:t>qty</a:t>
            </a:r>
            <a:r>
              <a:rPr lang="en-IN" dirty="0"/>
              <a:t>: 10, price: 2.5 }, { </a:t>
            </a:r>
            <a:r>
              <a:rPr lang="en-IN" dirty="0" err="1"/>
              <a:t>sku</a:t>
            </a:r>
            <a:r>
              <a:rPr lang="en-IN" dirty="0"/>
              <a:t>: "oranges", </a:t>
            </a:r>
            <a:r>
              <a:rPr lang="en-IN" dirty="0" err="1"/>
              <a:t>qty</a:t>
            </a:r>
            <a:r>
              <a:rPr lang="en-IN" dirty="0"/>
              <a:t>: 10, price: 2.5 } ], status: "A" },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   { _id: 10, </a:t>
            </a:r>
            <a:r>
              <a:rPr lang="en-IN" dirty="0" err="1"/>
              <a:t>cust_id</a:t>
            </a:r>
            <a:r>
              <a:rPr lang="en-IN" dirty="0"/>
              <a:t>: "Don </a:t>
            </a:r>
            <a:r>
              <a:rPr lang="en-IN" dirty="0" err="1"/>
              <a:t>Quis</a:t>
            </a:r>
            <a:r>
              <a:rPr lang="en-IN" dirty="0"/>
              <a:t>", </a:t>
            </a:r>
            <a:r>
              <a:rPr lang="en-IN" dirty="0" err="1"/>
              <a:t>ord_date</a:t>
            </a:r>
            <a:r>
              <a:rPr lang="en-IN" dirty="0"/>
              <a:t>: new Date("2020-03-23"), price: 25, items: [ { </a:t>
            </a:r>
            <a:r>
              <a:rPr lang="en-IN" dirty="0" err="1"/>
              <a:t>sku</a:t>
            </a:r>
            <a:r>
              <a:rPr lang="en-IN" dirty="0"/>
              <a:t>: "oranges", </a:t>
            </a:r>
            <a:r>
              <a:rPr lang="en-IN" dirty="0" err="1"/>
              <a:t>qty</a:t>
            </a:r>
            <a:r>
              <a:rPr lang="en-IN" dirty="0"/>
              <a:t>: 10, price: 2.5 } ], status: "A"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])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198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 the Total Price Per </a:t>
            </a:r>
            <a:r>
              <a:rPr lang="en-US" dirty="0" smtClean="0"/>
              <a:t>Customer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the map-reduce operation on the orders collection to group by the </a:t>
            </a:r>
            <a:r>
              <a:rPr lang="en-US" dirty="0" err="1"/>
              <a:t>cust_id</a:t>
            </a:r>
            <a:r>
              <a:rPr lang="en-US" dirty="0"/>
              <a:t>, and calculate the sum of the price for each </a:t>
            </a:r>
            <a:r>
              <a:rPr lang="en-US" dirty="0" err="1"/>
              <a:t>cust_id</a:t>
            </a:r>
            <a:r>
              <a:rPr lang="en-US" dirty="0"/>
              <a:t>:</a:t>
            </a:r>
          </a:p>
          <a:p>
            <a:r>
              <a:rPr lang="en-US" dirty="0" smtClean="0"/>
              <a:t>Define </a:t>
            </a:r>
            <a:r>
              <a:rPr lang="en-US" dirty="0"/>
              <a:t>the map function to process each input document:</a:t>
            </a:r>
          </a:p>
          <a:p>
            <a:r>
              <a:rPr lang="en-US" dirty="0" smtClean="0"/>
              <a:t>In </a:t>
            </a:r>
            <a:r>
              <a:rPr lang="en-US" dirty="0"/>
              <a:t>the function, this refers to the document that the map-reduce operation is processing.</a:t>
            </a:r>
          </a:p>
          <a:p>
            <a:r>
              <a:rPr lang="en-US" dirty="0" smtClean="0"/>
              <a:t>The </a:t>
            </a:r>
            <a:r>
              <a:rPr lang="en-US" dirty="0"/>
              <a:t>function maps the price to the </a:t>
            </a:r>
            <a:r>
              <a:rPr lang="en-US" dirty="0" err="1"/>
              <a:t>cust_id</a:t>
            </a:r>
            <a:r>
              <a:rPr lang="en-US" dirty="0"/>
              <a:t> for each document and emits the </a:t>
            </a:r>
            <a:r>
              <a:rPr lang="en-US" dirty="0" err="1"/>
              <a:t>cust_id</a:t>
            </a:r>
            <a:r>
              <a:rPr lang="en-US" dirty="0"/>
              <a:t> and price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&gt;</a:t>
            </a:r>
            <a:r>
              <a:rPr lang="en-US" b="1" dirty="0" err="1" smtClean="0">
                <a:latin typeface="Consolas" panose="020B0609020204030204" pitchFamily="49" charset="0"/>
              </a:rPr>
              <a:t>var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mapFunction1 = function() {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emit(</a:t>
            </a:r>
            <a:r>
              <a:rPr lang="en-US" b="1" dirty="0" err="1">
                <a:latin typeface="Consolas" panose="020B0609020204030204" pitchFamily="49" charset="0"/>
              </a:rPr>
              <a:t>this.cust_id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this.price</a:t>
            </a:r>
            <a:r>
              <a:rPr lang="en-US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};</a:t>
            </a: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047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3289336"/>
              </p:ext>
            </p:extLst>
          </p:nvPr>
        </p:nvGraphicFramePr>
        <p:xfrm>
          <a:off x="1245206" y="3356992"/>
          <a:ext cx="9750425" cy="1737360"/>
        </p:xfrm>
        <a:graphic>
          <a:graphicData uri="http://schemas.openxmlformats.org/drawingml/2006/table">
            <a:tbl>
              <a:tblPr/>
              <a:tblGrid>
                <a:gridCol w="9750425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smtClean="0">
                          <a:solidFill>
                            <a:srgbClr val="CC3887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IN" b="1" dirty="0" err="1" smtClean="0">
                          <a:solidFill>
                            <a:srgbClr val="CC3887"/>
                          </a:solidFill>
                          <a:effectLst/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IN" b="1" dirty="0" smtClean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IN" b="1" dirty="0">
                          <a:effectLst/>
                          <a:latin typeface="Consolas" panose="020B0609020204030204" pitchFamily="49" charset="0"/>
                        </a:rPr>
                        <a:t>reduceFunction1 = </a:t>
                      </a:r>
                      <a:r>
                        <a:rPr lang="en-IN" b="1" dirty="0">
                          <a:solidFill>
                            <a:srgbClr val="CC3887"/>
                          </a:solidFill>
                          <a:effectLst/>
                          <a:latin typeface="Consolas" panose="020B0609020204030204" pitchFamily="49" charset="0"/>
                        </a:rPr>
                        <a:t>function</a:t>
                      </a:r>
                      <a:r>
                        <a:rPr lang="en-IN" b="1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IN" b="1" dirty="0" err="1">
                          <a:solidFill>
                            <a:srgbClr val="D83713"/>
                          </a:solidFill>
                          <a:effectLst/>
                          <a:latin typeface="Consolas" panose="020B0609020204030204" pitchFamily="49" charset="0"/>
                        </a:rPr>
                        <a:t>keyCustId</a:t>
                      </a:r>
                      <a:r>
                        <a:rPr lang="en-IN" b="1" dirty="0">
                          <a:solidFill>
                            <a:srgbClr val="D83713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IN" b="1" dirty="0" err="1">
                          <a:solidFill>
                            <a:srgbClr val="D83713"/>
                          </a:solidFill>
                          <a:effectLst/>
                          <a:latin typeface="Consolas" panose="020B0609020204030204" pitchFamily="49" charset="0"/>
                        </a:rPr>
                        <a:t>valuesPrices</a:t>
                      </a:r>
                      <a:r>
                        <a:rPr lang="en-IN" b="1" dirty="0"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smtClean="0">
                          <a:solidFill>
                            <a:srgbClr val="CC3887"/>
                          </a:solidFill>
                          <a:effectLst/>
                          <a:latin typeface="Consolas" panose="020B0609020204030204" pitchFamily="49" charset="0"/>
                        </a:rPr>
                        <a:t>   return</a:t>
                      </a:r>
                      <a:r>
                        <a:rPr lang="en-IN" b="1" dirty="0" smtClean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IN" b="1" dirty="0" err="1">
                          <a:solidFill>
                            <a:srgbClr val="001E2B"/>
                          </a:solidFill>
                          <a:effectLst/>
                          <a:latin typeface="Consolas" panose="020B0609020204030204" pitchFamily="49" charset="0"/>
                        </a:rPr>
                        <a:t>Array</a:t>
                      </a:r>
                      <a:r>
                        <a:rPr lang="en-IN" b="1" dirty="0" err="1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IN" b="1" dirty="0" err="1">
                          <a:solidFill>
                            <a:srgbClr val="016EE9"/>
                          </a:solidFill>
                          <a:effectLst/>
                          <a:latin typeface="Consolas" panose="020B0609020204030204" pitchFamily="49" charset="0"/>
                        </a:rPr>
                        <a:t>sum</a:t>
                      </a:r>
                      <a:r>
                        <a:rPr lang="en-IN" b="1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IN" b="1" dirty="0" err="1">
                          <a:effectLst/>
                          <a:latin typeface="Consolas" panose="020B0609020204030204" pitchFamily="49" charset="0"/>
                        </a:rPr>
                        <a:t>valuesPrices</a:t>
                      </a:r>
                      <a:r>
                        <a:rPr lang="en-IN" b="1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  <a:latin typeface="Consolas" panose="020B0609020204030204" pitchFamily="49" charset="0"/>
                        </a:rPr>
                        <a:t>};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55</a:t>
            </a:fld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196162" y="1068760"/>
            <a:ext cx="984851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1E2B"/>
                </a:solidFill>
                <a:latin typeface="Euclid Circular A"/>
              </a:rPr>
              <a:t>Define the corresponding reduce function with two arguments </a:t>
            </a:r>
            <a:r>
              <a:rPr lang="en-US" altLang="en-US" sz="1600" dirty="0" err="1">
                <a:solidFill>
                  <a:srgbClr val="001E2B"/>
                </a:solidFill>
                <a:latin typeface="Source Code Pro"/>
              </a:rPr>
              <a:t>keyCustId</a:t>
            </a:r>
            <a:r>
              <a:rPr lang="en-US" altLang="en-US" dirty="0">
                <a:solidFill>
                  <a:srgbClr val="001E2B"/>
                </a:solidFill>
                <a:latin typeface="Euclid Circular A"/>
              </a:rPr>
              <a:t> and </a:t>
            </a:r>
            <a:r>
              <a:rPr lang="en-US" altLang="en-US" sz="1600" dirty="0" err="1">
                <a:solidFill>
                  <a:srgbClr val="001E2B"/>
                </a:solidFill>
                <a:latin typeface="Source Code Pro"/>
              </a:rPr>
              <a:t>valuesPrices</a:t>
            </a:r>
            <a:r>
              <a:rPr lang="en-US" altLang="en-US" dirty="0">
                <a:solidFill>
                  <a:srgbClr val="001E2B"/>
                </a:solidFill>
                <a:latin typeface="Euclid Circular A"/>
              </a:rPr>
              <a:t>:</a:t>
            </a:r>
            <a:endParaRPr lang="en-US" altLang="en-US" sz="800" dirty="0"/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1E2B"/>
                </a:solidFill>
                <a:latin typeface="Euclid Circular A"/>
              </a:rPr>
              <a:t>The </a:t>
            </a:r>
            <a:r>
              <a:rPr lang="en-US" altLang="en-US" sz="1600" dirty="0" err="1">
                <a:solidFill>
                  <a:srgbClr val="001E2B"/>
                </a:solidFill>
                <a:latin typeface="Source Code Pro"/>
              </a:rPr>
              <a:t>valuesPrices</a:t>
            </a:r>
            <a:r>
              <a:rPr lang="en-US" altLang="en-US" dirty="0">
                <a:solidFill>
                  <a:srgbClr val="001E2B"/>
                </a:solidFill>
                <a:latin typeface="Euclid Circular A"/>
              </a:rPr>
              <a:t> is an array whose elements are the </a:t>
            </a:r>
            <a:r>
              <a:rPr lang="en-US" altLang="en-US" sz="1600" dirty="0">
                <a:solidFill>
                  <a:srgbClr val="001E2B"/>
                </a:solidFill>
                <a:latin typeface="Source Code Pro"/>
              </a:rPr>
              <a:t>price</a:t>
            </a:r>
            <a:r>
              <a:rPr lang="en-US" altLang="en-US" dirty="0">
                <a:solidFill>
                  <a:srgbClr val="001E2B"/>
                </a:solidFill>
                <a:latin typeface="Euclid Circular A"/>
              </a:rPr>
              <a:t> values emitted by the map function and grouped by </a:t>
            </a:r>
            <a:r>
              <a:rPr lang="en-US" altLang="en-US" sz="1600" dirty="0" err="1">
                <a:solidFill>
                  <a:srgbClr val="001E2B"/>
                </a:solidFill>
                <a:latin typeface="Source Code Pro"/>
              </a:rPr>
              <a:t>keyCustId</a:t>
            </a:r>
            <a:r>
              <a:rPr lang="en-US" altLang="en-US" dirty="0">
                <a:solidFill>
                  <a:srgbClr val="001E2B"/>
                </a:solidFill>
                <a:latin typeface="Euclid Circular A"/>
              </a:rPr>
              <a:t>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1E2B"/>
                </a:solidFill>
                <a:latin typeface="Euclid Circular A"/>
              </a:rPr>
              <a:t>The function reduces the </a:t>
            </a:r>
            <a:r>
              <a:rPr lang="en-US" altLang="en-US" sz="1600" dirty="0" err="1" smtClean="0">
                <a:solidFill>
                  <a:srgbClr val="001E2B"/>
                </a:solidFill>
                <a:latin typeface="Source Code Pro"/>
              </a:rPr>
              <a:t>valuesPrices</a:t>
            </a:r>
            <a:r>
              <a:rPr lang="en-US" altLang="en-US" dirty="0">
                <a:solidFill>
                  <a:srgbClr val="001E2B"/>
                </a:solidFill>
                <a:latin typeface="Euclid Circular A"/>
              </a:rPr>
              <a:t> array to the sum of its elements.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9641080" cy="5040560"/>
          </a:xfrm>
        </p:spPr>
        <p:txBody>
          <a:bodyPr>
            <a:normAutofit/>
          </a:bodyPr>
          <a:lstStyle/>
          <a:p>
            <a:r>
              <a:rPr lang="en-US" dirty="0"/>
              <a:t>Perform map-reduce on all documents in the orders collection using the </a:t>
            </a:r>
            <a:r>
              <a:rPr lang="en-US" b="1" dirty="0"/>
              <a:t>mapFunction1</a:t>
            </a:r>
            <a:r>
              <a:rPr lang="en-US" dirty="0"/>
              <a:t> map function and the </a:t>
            </a:r>
            <a:r>
              <a:rPr lang="en-US" b="1" dirty="0"/>
              <a:t>reduceFunction1</a:t>
            </a:r>
            <a:r>
              <a:rPr lang="en-US" dirty="0"/>
              <a:t> reduce function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&gt;</a:t>
            </a:r>
            <a:r>
              <a:rPr lang="en-US" b="1" dirty="0" err="1" smtClean="0">
                <a:latin typeface="Consolas" panose="020B0609020204030204" pitchFamily="49" charset="0"/>
              </a:rPr>
              <a:t>db.orders.mapReduce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mapFunction1,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reduceFunction1,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{ out: "</a:t>
            </a:r>
            <a:r>
              <a:rPr lang="en-US" b="1" dirty="0" err="1">
                <a:latin typeface="Consolas" panose="020B0609020204030204" pitchFamily="49" charset="0"/>
              </a:rPr>
              <a:t>map_reduce_example</a:t>
            </a:r>
            <a:r>
              <a:rPr lang="en-US" b="1" dirty="0">
                <a:latin typeface="Consolas" panose="020B0609020204030204" pitchFamily="49" charset="0"/>
              </a:rPr>
              <a:t>" }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)</a:t>
            </a: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60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812" y="1449016"/>
            <a:ext cx="9751060" cy="5040560"/>
          </a:xfrm>
        </p:spPr>
        <p:txBody>
          <a:bodyPr/>
          <a:lstStyle/>
          <a:p>
            <a:r>
              <a:rPr lang="en-US" dirty="0"/>
              <a:t>Query the </a:t>
            </a:r>
            <a:r>
              <a:rPr lang="en-US" dirty="0" err="1"/>
              <a:t>map_reduce_example</a:t>
            </a:r>
            <a:r>
              <a:rPr lang="en-US" dirty="0"/>
              <a:t> collection </a:t>
            </a:r>
            <a:r>
              <a:rPr lang="en-US" dirty="0" smtClean="0"/>
              <a:t>                                to </a:t>
            </a:r>
            <a:r>
              <a:rPr lang="en-US" dirty="0"/>
              <a:t>verify the results:</a:t>
            </a:r>
          </a:p>
          <a:p>
            <a:pPr marL="0" indent="0">
              <a:buNone/>
            </a:pPr>
            <a:r>
              <a:rPr lang="en-US" b="1" dirty="0" smtClean="0"/>
              <a:t>&gt;</a:t>
            </a:r>
            <a:r>
              <a:rPr lang="en-US" b="1" dirty="0" err="1" smtClean="0"/>
              <a:t>db.map_reduce_example.find</a:t>
            </a:r>
            <a:r>
              <a:rPr lang="en-US" b="1" dirty="0"/>
              <a:t>().sort( { _id: 1 } )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57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346" y="404664"/>
            <a:ext cx="3761052" cy="5832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66" y="2925664"/>
            <a:ext cx="6613548" cy="35276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710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Method – using $group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928877"/>
              </p:ext>
            </p:extLst>
          </p:nvPr>
        </p:nvGraphicFramePr>
        <p:xfrm>
          <a:off x="1318447" y="1065295"/>
          <a:ext cx="6432150" cy="1584960"/>
        </p:xfrm>
        <a:graphic>
          <a:graphicData uri="http://schemas.openxmlformats.org/drawingml/2006/table">
            <a:tbl>
              <a:tblPr/>
              <a:tblGrid>
                <a:gridCol w="643215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 err="1">
                          <a:effectLst/>
                        </a:rPr>
                        <a:t>db.orders.</a:t>
                      </a:r>
                      <a:r>
                        <a:rPr lang="en-IN" sz="2000" dirty="0" err="1">
                          <a:solidFill>
                            <a:srgbClr val="016EE9"/>
                          </a:solidFill>
                          <a:effectLst/>
                        </a:rPr>
                        <a:t>aggregate</a:t>
                      </a:r>
                      <a:r>
                        <a:rPr lang="en-IN" sz="2000" dirty="0">
                          <a:effectLst/>
                        </a:rPr>
                        <a:t>([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</a:tr>
              <a:tr h="11886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{ </a:t>
                      </a:r>
                      <a:r>
                        <a:rPr lang="en-US" sz="2000" dirty="0">
                          <a:solidFill>
                            <a:srgbClr val="D83713"/>
                          </a:solidFill>
                          <a:effectLst/>
                        </a:rPr>
                        <a:t>$group</a:t>
                      </a:r>
                      <a:r>
                        <a:rPr lang="en-US" sz="2000" dirty="0">
                          <a:effectLst/>
                        </a:rPr>
                        <a:t>: { </a:t>
                      </a:r>
                      <a:r>
                        <a:rPr lang="en-US" sz="2000" dirty="0">
                          <a:solidFill>
                            <a:srgbClr val="D83713"/>
                          </a:solidFill>
                          <a:effectLst/>
                        </a:rPr>
                        <a:t>_id</a:t>
                      </a:r>
                      <a:r>
                        <a:rPr lang="en-US" sz="2000" dirty="0">
                          <a:effectLst/>
                        </a:rPr>
                        <a:t>: 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"$</a:t>
                      </a:r>
                      <a:r>
                        <a:rPr lang="en-US" sz="2000" b="1" dirty="0" err="1">
                          <a:solidFill>
                            <a:srgbClr val="12824D"/>
                          </a:solidFill>
                          <a:effectLst/>
                        </a:rPr>
                        <a:t>cust_id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</a:t>
                      </a:r>
                      <a:r>
                        <a:rPr lang="en-US" sz="2000" dirty="0">
                          <a:effectLst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D83713"/>
                          </a:solidFill>
                          <a:effectLst/>
                        </a:rPr>
                        <a:t>value</a:t>
                      </a:r>
                      <a:r>
                        <a:rPr lang="en-US" sz="2000" dirty="0">
                          <a:effectLst/>
                        </a:rPr>
                        <a:t>: { </a:t>
                      </a:r>
                      <a:r>
                        <a:rPr lang="en-US" sz="2000" dirty="0">
                          <a:solidFill>
                            <a:srgbClr val="D83713"/>
                          </a:solidFill>
                          <a:effectLst/>
                        </a:rPr>
                        <a:t>$sum</a:t>
                      </a:r>
                      <a:r>
                        <a:rPr lang="en-US" sz="2000" dirty="0">
                          <a:effectLst/>
                        </a:rPr>
                        <a:t>: 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"$price"</a:t>
                      </a:r>
                      <a:r>
                        <a:rPr lang="en-US" sz="2000" dirty="0">
                          <a:effectLst/>
                        </a:rPr>
                        <a:t> } } },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effectLst/>
                        </a:rPr>
                        <a:t>{ </a:t>
                      </a:r>
                      <a:r>
                        <a:rPr lang="en-IN" sz="2000" dirty="0">
                          <a:solidFill>
                            <a:srgbClr val="D83713"/>
                          </a:solidFill>
                          <a:effectLst/>
                        </a:rPr>
                        <a:t>$out</a:t>
                      </a:r>
                      <a:r>
                        <a:rPr lang="en-IN" sz="2000" dirty="0">
                          <a:effectLst/>
                        </a:rPr>
                        <a:t>: </a:t>
                      </a:r>
                      <a:r>
                        <a:rPr lang="en-IN" sz="2000" b="1" dirty="0">
                          <a:solidFill>
                            <a:srgbClr val="12824D"/>
                          </a:solidFill>
                          <a:effectLst/>
                        </a:rPr>
                        <a:t>"agg_alternative_1"</a:t>
                      </a:r>
                      <a:r>
                        <a:rPr lang="en-IN" sz="2000" dirty="0">
                          <a:effectLst/>
                        </a:rPr>
                        <a:t> }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effectLst/>
                        </a:rPr>
                        <a:t>])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58</a:t>
            </a:fld>
            <a:endParaRPr lang="en-IN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125860" y="2888135"/>
            <a:ext cx="7293821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1E2B"/>
                </a:solidFill>
                <a:effectLst/>
                <a:latin typeface="+mj-lt"/>
              </a:rPr>
              <a:t>The 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$group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1E2B"/>
                </a:solidFill>
                <a:effectLst/>
                <a:latin typeface="+mj-lt"/>
              </a:rPr>
              <a:t> stage groups by the 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1E2B"/>
                </a:solidFill>
                <a:effectLst/>
                <a:latin typeface="+mj-lt"/>
              </a:rPr>
              <a:t>cust_id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1E2B"/>
                </a:solidFill>
                <a:effectLst/>
                <a:latin typeface="+mj-lt"/>
              </a:rPr>
              <a:t> and calculates the value field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1E2B"/>
                </a:solidFill>
                <a:effectLst/>
                <a:latin typeface="+mj-lt"/>
              </a:rPr>
              <a:t>The value field contains the total price for each 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1E2B"/>
                </a:solidFill>
                <a:effectLst/>
                <a:latin typeface="+mj-lt"/>
              </a:rPr>
              <a:t>cust_id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1E2B"/>
                </a:solidFill>
                <a:effectLst/>
                <a:latin typeface="+mj-lt"/>
              </a:rPr>
              <a:t>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76516"/>
              </p:ext>
            </p:extLst>
          </p:nvPr>
        </p:nvGraphicFramePr>
        <p:xfrm>
          <a:off x="1218883" y="4695676"/>
          <a:ext cx="4748343" cy="1584960"/>
        </p:xfrm>
        <a:graphic>
          <a:graphicData uri="http://schemas.openxmlformats.org/drawingml/2006/table">
            <a:tbl>
              <a:tblPr/>
              <a:tblGrid>
                <a:gridCol w="4748343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effectLst/>
                        </a:rPr>
                        <a:t>{ </a:t>
                      </a:r>
                      <a:r>
                        <a:rPr lang="en-IN" sz="2000" b="1" dirty="0">
                          <a:solidFill>
                            <a:srgbClr val="12824D"/>
                          </a:solidFill>
                          <a:effectLst/>
                        </a:rPr>
                        <a:t>"_id"</a:t>
                      </a:r>
                      <a:r>
                        <a:rPr lang="en-IN" sz="2000" dirty="0">
                          <a:effectLst/>
                        </a:rPr>
                        <a:t> : </a:t>
                      </a:r>
                      <a:r>
                        <a:rPr lang="en-IN" sz="2000" b="1" dirty="0">
                          <a:solidFill>
                            <a:srgbClr val="12824D"/>
                          </a:solidFill>
                          <a:effectLst/>
                        </a:rPr>
                        <a:t>"Don </a:t>
                      </a:r>
                      <a:r>
                        <a:rPr lang="en-IN" sz="2000" b="1" dirty="0" err="1">
                          <a:solidFill>
                            <a:srgbClr val="12824D"/>
                          </a:solidFill>
                          <a:effectLst/>
                        </a:rPr>
                        <a:t>Quis</a:t>
                      </a:r>
                      <a:r>
                        <a:rPr lang="en-IN" sz="2000" b="1" dirty="0">
                          <a:solidFill>
                            <a:srgbClr val="12824D"/>
                          </a:solidFill>
                          <a:effectLst/>
                        </a:rPr>
                        <a:t>"</a:t>
                      </a:r>
                      <a:r>
                        <a:rPr lang="en-IN" sz="2000" dirty="0">
                          <a:effectLst/>
                        </a:rPr>
                        <a:t>, </a:t>
                      </a:r>
                      <a:r>
                        <a:rPr lang="en-IN" sz="2000" b="1" dirty="0">
                          <a:solidFill>
                            <a:srgbClr val="12824D"/>
                          </a:solidFill>
                          <a:effectLst/>
                        </a:rPr>
                        <a:t>"value"</a:t>
                      </a:r>
                      <a:r>
                        <a:rPr lang="en-IN" sz="2000" dirty="0">
                          <a:effectLst/>
                        </a:rPr>
                        <a:t> : </a:t>
                      </a:r>
                      <a:r>
                        <a:rPr lang="en-IN" sz="2000" dirty="0">
                          <a:solidFill>
                            <a:srgbClr val="016EE9"/>
                          </a:solidFill>
                          <a:effectLst/>
                        </a:rPr>
                        <a:t>155</a:t>
                      </a:r>
                      <a:r>
                        <a:rPr lang="en-IN" sz="2000" dirty="0">
                          <a:effectLst/>
                        </a:rPr>
                        <a:t> }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{ 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"_id"</a:t>
                      </a:r>
                      <a:r>
                        <a:rPr lang="en-US" sz="2000" dirty="0">
                          <a:effectLst/>
                        </a:rPr>
                        <a:t> : 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"Ant O. Knee"</a:t>
                      </a:r>
                      <a:r>
                        <a:rPr lang="en-US" sz="2000" dirty="0">
                          <a:effectLst/>
                        </a:rPr>
                        <a:t>, 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"value"</a:t>
                      </a:r>
                      <a:r>
                        <a:rPr lang="en-US" sz="2000" dirty="0">
                          <a:effectLst/>
                        </a:rPr>
                        <a:t> : </a:t>
                      </a:r>
                      <a:r>
                        <a:rPr lang="en-US" sz="2000" dirty="0">
                          <a:solidFill>
                            <a:srgbClr val="016EE9"/>
                          </a:solidFill>
                          <a:effectLst/>
                        </a:rPr>
                        <a:t>95</a:t>
                      </a:r>
                      <a:r>
                        <a:rPr lang="en-US" sz="2000" dirty="0">
                          <a:effectLst/>
                        </a:rPr>
                        <a:t> }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{ 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"_id"</a:t>
                      </a:r>
                      <a:r>
                        <a:rPr lang="en-US" sz="2000" dirty="0">
                          <a:effectLst/>
                        </a:rPr>
                        <a:t> : 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"Cam </a:t>
                      </a:r>
                      <a:r>
                        <a:rPr lang="en-US" sz="2000" b="1" dirty="0" err="1">
                          <a:solidFill>
                            <a:srgbClr val="12824D"/>
                          </a:solidFill>
                          <a:effectLst/>
                        </a:rPr>
                        <a:t>Elot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</a:t>
                      </a:r>
                      <a:r>
                        <a:rPr lang="en-US" sz="2000" dirty="0">
                          <a:effectLst/>
                        </a:rPr>
                        <a:t>, 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"value"</a:t>
                      </a:r>
                      <a:r>
                        <a:rPr lang="en-US" sz="2000" dirty="0">
                          <a:effectLst/>
                        </a:rPr>
                        <a:t> : </a:t>
                      </a:r>
                      <a:r>
                        <a:rPr lang="en-US" sz="2000" dirty="0">
                          <a:solidFill>
                            <a:srgbClr val="016EE9"/>
                          </a:solidFill>
                          <a:effectLst/>
                        </a:rPr>
                        <a:t>60</a:t>
                      </a:r>
                      <a:r>
                        <a:rPr lang="en-US" sz="2000" dirty="0">
                          <a:effectLst/>
                        </a:rPr>
                        <a:t> }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{ 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"_id"</a:t>
                      </a:r>
                      <a:r>
                        <a:rPr lang="en-US" sz="2000" dirty="0">
                          <a:effectLst/>
                        </a:rPr>
                        <a:t> : 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"Busby Bee"</a:t>
                      </a:r>
                      <a:r>
                        <a:rPr lang="en-US" sz="2000" dirty="0">
                          <a:effectLst/>
                        </a:rPr>
                        <a:t>, </a:t>
                      </a:r>
                      <a:r>
                        <a:rPr lang="en-US" sz="2000" b="1" dirty="0">
                          <a:solidFill>
                            <a:srgbClr val="12824D"/>
                          </a:solidFill>
                          <a:effectLst/>
                        </a:rPr>
                        <a:t>"value"</a:t>
                      </a:r>
                      <a:r>
                        <a:rPr lang="en-US" sz="2000" dirty="0">
                          <a:effectLst/>
                        </a:rPr>
                        <a:t> : </a:t>
                      </a:r>
                      <a:r>
                        <a:rPr lang="en-US" sz="2000" dirty="0">
                          <a:solidFill>
                            <a:srgbClr val="016EE9"/>
                          </a:solidFill>
                          <a:effectLst/>
                        </a:rPr>
                        <a:t>125</a:t>
                      </a:r>
                      <a:r>
                        <a:rPr lang="en-US" sz="2000" dirty="0">
                          <a:effectLst/>
                        </a:rPr>
                        <a:t> }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12" y="1091867"/>
            <a:ext cx="3372321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4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Zomoto</a:t>
            </a:r>
            <a:r>
              <a:rPr lang="en-US" dirty="0" smtClean="0"/>
              <a:t> Aggregate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860" y="1196752"/>
            <a:ext cx="5752648" cy="5040560"/>
          </a:xfrm>
        </p:spPr>
        <p:txBody>
          <a:bodyPr/>
          <a:lstStyle/>
          <a:p>
            <a:pPr marL="0" indent="0">
              <a:buNone/>
            </a:pPr>
            <a:r>
              <a:rPr lang="en-IN" dirty="0" err="1"/>
              <a:t>db.zomoto.aggregate</a:t>
            </a:r>
            <a:r>
              <a:rPr lang="en-IN" dirty="0"/>
              <a:t>([</a:t>
            </a:r>
          </a:p>
          <a:p>
            <a:pPr marL="0" indent="0">
              <a:buNone/>
            </a:pPr>
            <a:r>
              <a:rPr lang="en-IN" dirty="0"/>
              <a:t>   { $group: { _id: "$location", value: {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$</a:t>
            </a:r>
            <a:r>
              <a:rPr lang="en-IN" dirty="0"/>
              <a:t>sum: "$</a:t>
            </a:r>
            <a:r>
              <a:rPr lang="en-IN" dirty="0" err="1"/>
              <a:t>approx_cost</a:t>
            </a:r>
            <a:r>
              <a:rPr lang="en-IN" dirty="0"/>
              <a:t>(for two people)" </a:t>
            </a:r>
            <a:r>
              <a:rPr lang="en-IN" dirty="0" smtClean="0"/>
              <a:t>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} </a:t>
            </a:r>
            <a:r>
              <a:rPr lang="en-IN" dirty="0"/>
              <a:t>} },</a:t>
            </a:r>
          </a:p>
          <a:p>
            <a:pPr marL="0" indent="0">
              <a:buNone/>
            </a:pPr>
            <a:r>
              <a:rPr lang="en-IN" dirty="0"/>
              <a:t>   { $out: "</a:t>
            </a:r>
            <a:r>
              <a:rPr lang="en-IN" dirty="0" err="1"/>
              <a:t>zomoto_agg</a:t>
            </a:r>
            <a:r>
              <a:rPr lang="en-IN" dirty="0"/>
              <a:t>" }</a:t>
            </a:r>
          </a:p>
          <a:p>
            <a:pPr marL="0" indent="0">
              <a:buNone/>
            </a:pPr>
            <a:r>
              <a:rPr lang="en-IN" dirty="0"/>
              <a:t>])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59</a:t>
            </a:fld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6" y="152400"/>
            <a:ext cx="4165370" cy="65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6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vs. NoSQL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8" t="7118"/>
          <a:stretch/>
        </p:blipFill>
        <p:spPr>
          <a:xfrm>
            <a:off x="2381071" y="1542210"/>
            <a:ext cx="6980590" cy="39755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6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IN" smtClean="0"/>
              <a:pPr/>
              <a:t>60</a:t>
            </a:fld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989956" y="2204864"/>
            <a:ext cx="7157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accent6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Thank You</a:t>
            </a:r>
            <a:endParaRPr lang="en-IN" sz="6600" dirty="0">
              <a:solidFill>
                <a:schemeClr val="accent6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7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287422"/>
            <a:ext cx="3885495" cy="2052025"/>
          </a:xfrm>
        </p:spPr>
        <p:txBody>
          <a:bodyPr>
            <a:normAutofit/>
          </a:bodyPr>
          <a:lstStyle/>
          <a:p>
            <a:r>
              <a:rPr lang="en-US" dirty="0" smtClean="0"/>
              <a:t>NoSQL </a:t>
            </a:r>
            <a:br>
              <a:rPr lang="en-US" dirty="0" smtClean="0"/>
            </a:br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7" r="1794"/>
          <a:stretch/>
        </p:blipFill>
        <p:spPr>
          <a:xfrm>
            <a:off x="5144818" y="192230"/>
            <a:ext cx="5814494" cy="5991456"/>
          </a:xfrm>
          <a:ln w="28575">
            <a:solidFill>
              <a:schemeClr val="tx1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84195" y="5167480"/>
            <a:ext cx="4911091" cy="769241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en-US" sz="2199" b="1" dirty="0">
                <a:solidFill>
                  <a:schemeClr val="bg1"/>
                </a:solidFill>
                <a:latin typeface="Helvetica Neue"/>
              </a:rPr>
              <a:t>Amazon </a:t>
            </a:r>
            <a:r>
              <a:rPr lang="en-US" sz="2199" b="1" dirty="0" err="1">
                <a:solidFill>
                  <a:schemeClr val="bg1"/>
                </a:solidFill>
                <a:latin typeface="Helvetica Neue"/>
              </a:rPr>
              <a:t>DynamoDB</a:t>
            </a:r>
            <a:r>
              <a:rPr lang="en-US" sz="2199" b="1" dirty="0">
                <a:solidFill>
                  <a:schemeClr val="bg1"/>
                </a:solidFill>
                <a:latin typeface="Helvetica Neue"/>
              </a:rPr>
              <a:t> : </a:t>
            </a:r>
          </a:p>
          <a:p>
            <a:r>
              <a:rPr lang="en-US" sz="2199" b="1" dirty="0">
                <a:solidFill>
                  <a:schemeClr val="bg1"/>
                </a:solidFill>
                <a:latin typeface="Helvetica Neue"/>
              </a:rPr>
              <a:t>Key-Value and Document Database</a:t>
            </a:r>
          </a:p>
        </p:txBody>
      </p:sp>
    </p:spTree>
    <p:extLst>
      <p:ext uri="{BB962C8B-B14F-4D97-AF65-F5344CB8AC3E}">
        <p14:creationId xmlns:p14="http://schemas.microsoft.com/office/powerpoint/2010/main" val="264541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haracteristics </a:t>
            </a:r>
            <a:r>
              <a:rPr lang="en-US" dirty="0"/>
              <a:t>of NoSQL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99" dirty="0"/>
              <a:t>Not using the relational model</a:t>
            </a:r>
          </a:p>
          <a:p>
            <a:r>
              <a:rPr lang="en-US" sz="2799" dirty="0"/>
              <a:t>Running well on clusters</a:t>
            </a:r>
          </a:p>
          <a:p>
            <a:r>
              <a:rPr lang="en-US" sz="2799" dirty="0"/>
              <a:t>Open-source</a:t>
            </a:r>
          </a:p>
          <a:p>
            <a:r>
              <a:rPr lang="en-US" sz="2799" dirty="0"/>
              <a:t>Built for the 21st century web estates</a:t>
            </a:r>
          </a:p>
          <a:p>
            <a:r>
              <a:rPr lang="en-US" sz="2799" dirty="0" err="1"/>
              <a:t>Schemaless</a:t>
            </a:r>
            <a:endParaRPr lang="en-US" sz="2799" dirty="0"/>
          </a:p>
          <a:p>
            <a:r>
              <a:rPr lang="en-US" sz="2799" dirty="0"/>
              <a:t>Flexibility</a:t>
            </a:r>
          </a:p>
          <a:p>
            <a:r>
              <a:rPr lang="en-US" sz="2799" dirty="0"/>
              <a:t>Scalability</a:t>
            </a:r>
          </a:p>
          <a:p>
            <a:r>
              <a:rPr lang="en-US" sz="2799" dirty="0"/>
              <a:t>Horizontal scaling</a:t>
            </a:r>
          </a:p>
          <a:p>
            <a:r>
              <a:rPr lang="en-US" sz="2799" dirty="0"/>
              <a:t>Fast queries due to the data model</a:t>
            </a:r>
          </a:p>
          <a:p>
            <a:r>
              <a:rPr lang="en-US" sz="2799" dirty="0"/>
              <a:t>Ease of use for developers</a:t>
            </a:r>
          </a:p>
          <a:p>
            <a:endParaRPr lang="en-US" sz="3199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14" y="1082159"/>
            <a:ext cx="6706050" cy="4099002"/>
          </a:xfrm>
        </p:spPr>
      </p:pic>
      <p:sp>
        <p:nvSpPr>
          <p:cNvPr id="6" name="Rectangle 5"/>
          <p:cNvSpPr/>
          <p:nvPr/>
        </p:nvSpPr>
        <p:spPr>
          <a:xfrm>
            <a:off x="1456201" y="5295380"/>
            <a:ext cx="8486114" cy="1199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99" b="1" dirty="0">
                <a:solidFill>
                  <a:srgbClr val="0070C0"/>
                </a:solidFill>
                <a:latin typeface="TimesNewRomanPS-BoldMT"/>
              </a:rPr>
              <a:t>An order, which looks like a single aggregate structure in the UI, is split into many rows from many tables in a relational database</a:t>
            </a:r>
            <a:endParaRPr lang="en-US" sz="2399" dirty="0">
              <a:solidFill>
                <a:srgbClr val="0070C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7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2720</TotalTime>
  <Words>3502</Words>
  <Application>Microsoft Office PowerPoint</Application>
  <PresentationFormat>Custom</PresentationFormat>
  <Paragraphs>437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Adobe Devanagari</vt:lpstr>
      <vt:lpstr>Arial</vt:lpstr>
      <vt:lpstr>Arial Black</vt:lpstr>
      <vt:lpstr>Bodoni MT</vt:lpstr>
      <vt:lpstr>Book Antiqua</vt:lpstr>
      <vt:lpstr>Consolas</vt:lpstr>
      <vt:lpstr>Constantia</vt:lpstr>
      <vt:lpstr>Euclid Circular A</vt:lpstr>
      <vt:lpstr>Georgia</vt:lpstr>
      <vt:lpstr>Helvetica Neue</vt:lpstr>
      <vt:lpstr>Source Code Pro</vt:lpstr>
      <vt:lpstr>Times New Roman</vt:lpstr>
      <vt:lpstr>TimesNewRomanPS-BoldMT</vt:lpstr>
      <vt:lpstr>Tw Cen MT Condensed Extra Bold</vt:lpstr>
      <vt:lpstr>Cooking 16x9</vt:lpstr>
      <vt:lpstr>Module  3: NoSQL Big Data Management</vt:lpstr>
      <vt:lpstr>Agenda</vt:lpstr>
      <vt:lpstr>Why this topic is important?</vt:lpstr>
      <vt:lpstr>Introduction</vt:lpstr>
      <vt:lpstr>Contd…</vt:lpstr>
      <vt:lpstr>SQL vs. NoSQL</vt:lpstr>
      <vt:lpstr>NoSQL  Databases</vt:lpstr>
      <vt:lpstr>Characteristics of NoSQL databases</vt:lpstr>
      <vt:lpstr>Example</vt:lpstr>
      <vt:lpstr>The Emergence of NoSQL</vt:lpstr>
      <vt:lpstr>Contd…</vt:lpstr>
      <vt:lpstr>What is NoSQL?</vt:lpstr>
      <vt:lpstr>Example</vt:lpstr>
      <vt:lpstr>Web Services for Polyglot</vt:lpstr>
      <vt:lpstr>When should NoSQL be used?</vt:lpstr>
      <vt:lpstr>CAP Theorem</vt:lpstr>
      <vt:lpstr>CAP Theorem in Big Data</vt:lpstr>
      <vt:lpstr>Schema-less Models</vt:lpstr>
      <vt:lpstr>NoSQL Data  Architecture Patterns</vt:lpstr>
      <vt:lpstr>Advantages of a key-value Store</vt:lpstr>
      <vt:lpstr>Document Data Store</vt:lpstr>
      <vt:lpstr>Example - MongoDB</vt:lpstr>
      <vt:lpstr>XML</vt:lpstr>
      <vt:lpstr>XML and JSON</vt:lpstr>
      <vt:lpstr>Tabular Data</vt:lpstr>
      <vt:lpstr>Column Family Data Store</vt:lpstr>
      <vt:lpstr>Example</vt:lpstr>
      <vt:lpstr>Solution</vt:lpstr>
      <vt:lpstr>Object Data Store</vt:lpstr>
      <vt:lpstr>Amazon S3</vt:lpstr>
      <vt:lpstr>Storage services offered by Amazon</vt:lpstr>
      <vt:lpstr>AWS Buckets and Objects</vt:lpstr>
      <vt:lpstr>Storage classes</vt:lpstr>
      <vt:lpstr>Graph Databases</vt:lpstr>
      <vt:lpstr>Contd.</vt:lpstr>
      <vt:lpstr>Queries</vt:lpstr>
      <vt:lpstr>Neo4J Graph Database (Crime Investigation)</vt:lpstr>
      <vt:lpstr>Movie DB</vt:lpstr>
      <vt:lpstr>Exercise</vt:lpstr>
      <vt:lpstr>NoSQL to Manage Big Data</vt:lpstr>
      <vt:lpstr>Characteristics of Big Data NoSQL solution </vt:lpstr>
      <vt:lpstr>MongoDB</vt:lpstr>
      <vt:lpstr>Commands-Create</vt:lpstr>
      <vt:lpstr>Create…</vt:lpstr>
      <vt:lpstr>Insert one Row</vt:lpstr>
      <vt:lpstr>Insert Many Rows</vt:lpstr>
      <vt:lpstr>Retrieve</vt:lpstr>
      <vt:lpstr>Update</vt:lpstr>
      <vt:lpstr>Delete</vt:lpstr>
      <vt:lpstr>Exercise</vt:lpstr>
      <vt:lpstr>Query the Zomoto DB</vt:lpstr>
      <vt:lpstr>Find Restaurants in Banashankari</vt:lpstr>
      <vt:lpstr>Map-Reduce Example</vt:lpstr>
      <vt:lpstr>Return the Total Price Per Customer</vt:lpstr>
      <vt:lpstr>Step 2</vt:lpstr>
      <vt:lpstr>Step 3</vt:lpstr>
      <vt:lpstr>Step 4</vt:lpstr>
      <vt:lpstr>Alternative Method – using $group</vt:lpstr>
      <vt:lpstr>Zomoto Aggregate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Microsoft account</dc:creator>
  <cp:lastModifiedBy>Microsoft account</cp:lastModifiedBy>
  <cp:revision>127</cp:revision>
  <dcterms:created xsi:type="dcterms:W3CDTF">2024-08-14T04:47:15Z</dcterms:created>
  <dcterms:modified xsi:type="dcterms:W3CDTF">2025-01-25T10:13:07Z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